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2"/>
  </p:sldMasterIdLst>
  <p:notesMasterIdLst>
    <p:notesMasterId r:id="rId60"/>
  </p:notesMasterIdLst>
  <p:sldIdLst>
    <p:sldId id="320" r:id="rId3"/>
    <p:sldId id="325" r:id="rId4"/>
    <p:sldId id="332" r:id="rId5"/>
    <p:sldId id="375" r:id="rId6"/>
    <p:sldId id="383" r:id="rId7"/>
    <p:sldId id="376" r:id="rId8"/>
    <p:sldId id="378" r:id="rId9"/>
    <p:sldId id="379" r:id="rId10"/>
    <p:sldId id="380" r:id="rId11"/>
    <p:sldId id="382" r:id="rId12"/>
    <p:sldId id="333" r:id="rId13"/>
    <p:sldId id="384" r:id="rId14"/>
    <p:sldId id="385" r:id="rId15"/>
    <p:sldId id="386" r:id="rId16"/>
    <p:sldId id="387" r:id="rId17"/>
    <p:sldId id="334" r:id="rId18"/>
    <p:sldId id="388" r:id="rId19"/>
    <p:sldId id="389" r:id="rId20"/>
    <p:sldId id="390" r:id="rId21"/>
    <p:sldId id="391" r:id="rId22"/>
    <p:sldId id="393" r:id="rId23"/>
    <p:sldId id="394" r:id="rId24"/>
    <p:sldId id="395" r:id="rId25"/>
    <p:sldId id="396" r:id="rId26"/>
    <p:sldId id="397" r:id="rId27"/>
    <p:sldId id="338" r:id="rId28"/>
    <p:sldId id="398" r:id="rId29"/>
    <p:sldId id="399" r:id="rId30"/>
    <p:sldId id="401" r:id="rId31"/>
    <p:sldId id="400" r:id="rId32"/>
    <p:sldId id="402" r:id="rId33"/>
    <p:sldId id="403" r:id="rId34"/>
    <p:sldId id="343" r:id="rId35"/>
    <p:sldId id="344" r:id="rId36"/>
    <p:sldId id="345" r:id="rId37"/>
    <p:sldId id="346" r:id="rId38"/>
    <p:sldId id="347" r:id="rId39"/>
    <p:sldId id="348" r:id="rId40"/>
    <p:sldId id="405" r:id="rId41"/>
    <p:sldId id="407" r:id="rId42"/>
    <p:sldId id="408" r:id="rId43"/>
    <p:sldId id="406" r:id="rId44"/>
    <p:sldId id="409" r:id="rId45"/>
    <p:sldId id="410" r:id="rId46"/>
    <p:sldId id="411" r:id="rId47"/>
    <p:sldId id="412" r:id="rId48"/>
    <p:sldId id="413" r:id="rId49"/>
    <p:sldId id="414" r:id="rId50"/>
    <p:sldId id="415" r:id="rId51"/>
    <p:sldId id="417" r:id="rId52"/>
    <p:sldId id="418" r:id="rId53"/>
    <p:sldId id="419" r:id="rId54"/>
    <p:sldId id="420" r:id="rId55"/>
    <p:sldId id="421" r:id="rId56"/>
    <p:sldId id="422" r:id="rId57"/>
    <p:sldId id="423" r:id="rId58"/>
    <p:sldId id="369" r:id="rId59"/>
  </p:sldIdLst>
  <p:sldSz cx="9144000" cy="6858000" type="screen4x3"/>
  <p:notesSz cx="7023100" cy="9309100"/>
  <p:defaultTextStyle>
    <a:defPPr>
      <a:defRPr lang="en-GB"/>
    </a:defPPr>
    <a:lvl1pPr marL="270000" indent="-270000" algn="l" defTabSz="914342" rtl="0" eaLnBrk="1" latinLnBrk="0" hangingPunct="1">
      <a:spcBef>
        <a:spcPts val="0"/>
      </a:spcBef>
      <a:buClr>
        <a:schemeClr val="tx2"/>
      </a:buClr>
      <a:buFont typeface="Wingdings 2" panose="05020102010507070707" pitchFamily="18" charset="2"/>
      <a:buChar char=""/>
      <a:defRPr sz="1800" b="0" kern="1200" baseline="0">
        <a:solidFill>
          <a:schemeClr val="tx1"/>
        </a:solidFill>
        <a:latin typeface="+mn-lt"/>
        <a:ea typeface="+mn-ea"/>
        <a:cs typeface="+mn-cs"/>
      </a:defRPr>
    </a:lvl1pPr>
    <a:lvl2pPr marL="540000" indent="-270000" algn="l" defTabSz="914342" rtl="0" eaLnBrk="1" latinLnBrk="0" hangingPunct="1">
      <a:spcBef>
        <a:spcPts val="0"/>
      </a:spcBef>
      <a:buClr>
        <a:schemeClr val="tx2"/>
      </a:buClr>
      <a:buFont typeface="Arial" panose="020B0604020202020204" pitchFamily="34" charset="0"/>
      <a:buChar char="–"/>
      <a:defRPr sz="1800" kern="1200">
        <a:solidFill>
          <a:schemeClr val="tx1"/>
        </a:solidFill>
        <a:latin typeface="+mn-lt"/>
        <a:ea typeface="+mn-ea"/>
        <a:cs typeface="+mn-cs"/>
      </a:defRPr>
    </a:lvl2pPr>
    <a:lvl3pPr marL="810000" indent="-270000" algn="l" defTabSz="914342" rtl="0" eaLnBrk="1" latinLnBrk="0" hangingPunct="1">
      <a:spcBef>
        <a:spcPts val="0"/>
      </a:spcBef>
      <a:buClr>
        <a:schemeClr val="tx2"/>
      </a:buClr>
      <a:buFont typeface="Arial" panose="020B0604020202020204" pitchFamily="34" charset="0"/>
      <a:buChar char="–"/>
      <a:defRPr sz="1800" kern="1200">
        <a:solidFill>
          <a:schemeClr val="tx1"/>
        </a:solidFill>
        <a:latin typeface="+mn-lt"/>
        <a:ea typeface="+mn-ea"/>
        <a:cs typeface="+mn-cs"/>
      </a:defRPr>
    </a:lvl3pPr>
    <a:lvl4pPr marL="1080000" indent="-270000" algn="l" defTabSz="914342" rtl="0" eaLnBrk="1" latinLnBrk="0" hangingPunct="1">
      <a:spcBef>
        <a:spcPts val="0"/>
      </a:spcBef>
      <a:buClr>
        <a:schemeClr val="tx2"/>
      </a:buClr>
      <a:buFont typeface="Arial" pitchFamily="34" charset="0"/>
      <a:buChar char="–"/>
      <a:defRPr sz="1800" kern="1200">
        <a:solidFill>
          <a:schemeClr val="tx1"/>
        </a:solidFill>
        <a:latin typeface="+mn-lt"/>
        <a:ea typeface="+mn-ea"/>
        <a:cs typeface="+mn-cs"/>
      </a:defRPr>
    </a:lvl4pPr>
    <a:lvl5pPr marL="1350000" indent="-270000" algn="l" defTabSz="914342" rtl="0" eaLnBrk="1" latinLnBrk="0" hangingPunct="1">
      <a:spcBef>
        <a:spcPts val="0"/>
      </a:spcBef>
      <a:buClr>
        <a:schemeClr val="tx2"/>
      </a:buClr>
      <a:buFont typeface="Arial" pitchFamily="34" charset="0"/>
      <a:buChar char="–"/>
      <a:defRPr sz="1800" kern="1200">
        <a:solidFill>
          <a:schemeClr val="tx1"/>
        </a:solidFill>
        <a:latin typeface="+mn-lt"/>
        <a:ea typeface="+mn-ea"/>
        <a:cs typeface="+mn-cs"/>
      </a:defRPr>
    </a:lvl5pPr>
    <a:lvl6pPr marL="1620000" indent="-270000" algn="l" defTabSz="914342" rtl="0" eaLnBrk="1" latinLnBrk="0" hangingPunct="1">
      <a:spcBef>
        <a:spcPts val="0"/>
      </a:spcBef>
      <a:buClr>
        <a:schemeClr val="tx2"/>
      </a:buClr>
      <a:buFont typeface="Arial" pitchFamily="34" charset="0"/>
      <a:buChar char="–"/>
      <a:defRPr sz="1800" kern="1200">
        <a:solidFill>
          <a:schemeClr val="tx1"/>
        </a:solidFill>
        <a:latin typeface="+mn-lt"/>
        <a:ea typeface="+mn-ea"/>
        <a:cs typeface="+mn-cs"/>
      </a:defRPr>
    </a:lvl6pPr>
    <a:lvl7pPr marL="1890000" indent="-270000" algn="l" defTabSz="914342" rtl="0" eaLnBrk="1" latinLnBrk="0" hangingPunct="1">
      <a:spcBef>
        <a:spcPts val="0"/>
      </a:spcBef>
      <a:buClr>
        <a:schemeClr val="tx2"/>
      </a:buClr>
      <a:buFont typeface="Arial" pitchFamily="34" charset="0"/>
      <a:buChar char="–"/>
      <a:defRPr sz="1800" kern="1200">
        <a:solidFill>
          <a:schemeClr val="tx1"/>
        </a:solidFill>
        <a:latin typeface="+mn-lt"/>
        <a:ea typeface="+mn-ea"/>
        <a:cs typeface="+mn-cs"/>
      </a:defRPr>
    </a:lvl7pPr>
    <a:lvl8pPr marL="2160000" indent="-270000" algn="l" defTabSz="914342" rtl="0" eaLnBrk="1" latinLnBrk="0" hangingPunct="1">
      <a:spcBef>
        <a:spcPts val="0"/>
      </a:spcBef>
      <a:buClr>
        <a:schemeClr val="tx2"/>
      </a:buClr>
      <a:buFont typeface="Arial" pitchFamily="34" charset="0"/>
      <a:buChar char="–"/>
      <a:defRPr sz="1800" kern="1200">
        <a:solidFill>
          <a:schemeClr val="tx1"/>
        </a:solidFill>
        <a:latin typeface="+mn-lt"/>
        <a:ea typeface="+mn-ea"/>
        <a:cs typeface="+mn-cs"/>
      </a:defRPr>
    </a:lvl8pPr>
    <a:lvl9pPr marL="2430000" indent="-270000" algn="l" defTabSz="914342" rtl="0" eaLnBrk="1" latinLnBrk="0" hangingPunct="1">
      <a:spcBef>
        <a:spcPts val="0"/>
      </a:spcBef>
      <a:buClr>
        <a:schemeClr val="tx2"/>
      </a:buClr>
      <a:buFont typeface="Arial" pitchFamily="34" charset="0"/>
      <a:buChar char="–"/>
      <a:defRPr sz="1800" kern="1200" baseline="0">
        <a:solidFill>
          <a:schemeClr val="tx1"/>
        </a:solidFill>
        <a:latin typeface="+mn-lt"/>
        <a:ea typeface="+mn-ea"/>
        <a:cs typeface="+mn-cs"/>
      </a:defRPr>
    </a:lvl9pPr>
  </p:defaultTextStyle>
  <p:extLst>
    <p:ext uri="{EFAFB233-063F-42B5-8137-9DF3F51BA10A}">
      <p15:sldGuideLst xmlns:p15="http://schemas.microsoft.com/office/powerpoint/2012/main" xmlns="">
        <p15:guide id="31" pos="284">
          <p15:clr>
            <a:srgbClr val="A4A3A4"/>
          </p15:clr>
        </p15:guide>
        <p15:guide id="45" orient="horz" pos="1136">
          <p15:clr>
            <a:srgbClr val="A4A3A4"/>
          </p15:clr>
        </p15:guide>
        <p15:guide id="46" orient="horz" pos="180" userDrawn="1">
          <p15:clr>
            <a:srgbClr val="A4A3A4"/>
          </p15:clr>
        </p15:guide>
        <p15:guide id="47" orient="horz" pos="1181">
          <p15:clr>
            <a:srgbClr val="A4A3A4"/>
          </p15:clr>
        </p15:guide>
        <p15:guide id="48" orient="horz" pos="4085">
          <p15:clr>
            <a:srgbClr val="A4A3A4"/>
          </p15:clr>
        </p15:guide>
        <p15:guide id="49" pos="54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EF6447A-24EA-4742-A8FB-1DF080B5CEFA}">
  <a:tblStyle styleId="{CEF6447A-24EA-4742-A8FB-1DF080B5CEFA}" styleName="DLA Table">
    <a:wholeTbl>
      <a:tcTxStyle>
        <a:fontRef idx="minor">
          <a:prstClr val="black"/>
        </a:fontRef>
        <a:schemeClr val="dk1"/>
      </a:tcTxStyle>
      <a:tcStyle>
        <a:tcBdr>
          <a:left>
            <a:ln>
              <a:noFill/>
            </a:ln>
          </a:left>
          <a:right>
            <a:ln>
              <a:noFill/>
            </a:ln>
          </a:right>
          <a:top>
            <a:ln w="12700" cmpd="sng">
              <a:solidFill>
                <a:schemeClr val="dk2"/>
              </a:solidFill>
            </a:ln>
          </a:top>
          <a:bottom>
            <a:ln w="12700" cmpd="sng">
              <a:solidFill>
                <a:schemeClr val="dk2"/>
              </a:solidFill>
            </a:ln>
          </a:bottom>
          <a:insideH>
            <a:ln w="6350" cmpd="sng">
              <a:solidFill>
                <a:srgbClr val="D5D9D9"/>
              </a:solidFill>
            </a:ln>
          </a:insideH>
          <a:insideV>
            <a:ln>
              <a:noFill/>
            </a:ln>
          </a:insideV>
        </a:tcBdr>
        <a:fill>
          <a:solidFill>
            <a:schemeClr val="lt1"/>
          </a:solidFill>
        </a:fill>
      </a:tcStyle>
    </a:wholeTbl>
    <a:band1H>
      <a:tcStyle>
        <a:tcBdr/>
      </a:tcStyle>
    </a:band1H>
    <a:band2H>
      <a:tcStyle>
        <a:tcBdr/>
        <a:fill>
          <a:solidFill>
            <a:srgbClr val="F4F4F4"/>
          </a:solidFill>
        </a:fill>
      </a:tcStyle>
    </a:band2H>
    <a:band1V>
      <a:tcStyle>
        <a:tcBdr/>
      </a:tcStyle>
    </a:band1V>
    <a:band2V>
      <a:tcStyle>
        <a:tcBdr/>
      </a:tcStyle>
    </a:band2V>
    <a:lastCol>
      <a:tcTxStyle>
        <a:fontRef idx="minor">
          <a:prstClr val="black"/>
        </a:fontRef>
        <a:schemeClr val="dk1"/>
      </a:tcTxStyle>
      <a:tcStyle>
        <a:tcBdr/>
      </a:tcStyle>
    </a:lastCol>
    <a:firstCol>
      <a:tcTxStyle>
        <a:fontRef idx="minor">
          <a:prstClr val="black"/>
        </a:fontRef>
        <a:schemeClr val="dk1"/>
      </a:tcTxStyle>
      <a:tcStyle>
        <a:tcBdr/>
      </a:tcStyle>
    </a:firstCol>
    <a:lastRow>
      <a:tcTxStyle>
        <a:fontRef idx="minor">
          <a:prstClr val="black"/>
        </a:fontRef>
        <a:schemeClr val="dk1"/>
      </a:tcTxStyle>
      <a:tcStyle>
        <a:tcBdr/>
      </a:tcStyle>
    </a:lastRow>
    <a:firstRow>
      <a:tcTxStyle b="on">
        <a:fontRef idx="minor">
          <a:prstClr val="black"/>
        </a:fontRef>
        <a:schemeClr val="dk2"/>
      </a:tcTxStyle>
      <a:tcStyle>
        <a:tcBdr>
          <a:top>
            <a:ln w="12700" cmpd="sng">
              <a:solidFill>
                <a:schemeClr val="dk2"/>
              </a:solidFill>
            </a:ln>
          </a:top>
          <a:bottom>
            <a:ln w="12700" cmpd="sng">
              <a:solidFill>
                <a:schemeClr val="dk2"/>
              </a:solidFill>
            </a:ln>
          </a:bottom>
        </a:tcBdr>
        <a:fill>
          <a:solidFill>
            <a:schemeClr val="l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8" autoAdjust="0"/>
    <p:restoredTop sz="68844" autoAdjust="0"/>
  </p:normalViewPr>
  <p:slideViewPr>
    <p:cSldViewPr snapToGrid="0" showGuides="1">
      <p:cViewPr>
        <p:scale>
          <a:sx n="65" d="100"/>
          <a:sy n="65" d="100"/>
        </p:scale>
        <p:origin x="-2270" y="-58"/>
      </p:cViewPr>
      <p:guideLst>
        <p:guide orient="horz" pos="1136"/>
        <p:guide orient="horz" pos="180"/>
        <p:guide orient="horz" pos="1181"/>
        <p:guide orient="horz" pos="4085"/>
        <p:guide pos="284"/>
        <p:guide pos="5478"/>
      </p:guideLst>
    </p:cSldViewPr>
  </p:slideViewPr>
  <p:outlineViewPr>
    <p:cViewPr>
      <p:scale>
        <a:sx n="33" d="100"/>
        <a:sy n="33" d="100"/>
      </p:scale>
      <p:origin x="0" y="-2938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_rels/data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CD6E3-149A-410F-814F-7C2340850F9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CA"/>
        </a:p>
      </dgm:t>
    </dgm:pt>
    <dgm:pt modelId="{F87B9ADA-4D6C-472B-AD08-CF1C07ECA07D}">
      <dgm:prSet/>
      <dgm:spPr/>
      <dgm:t>
        <a:bodyPr/>
        <a:lstStyle/>
        <a:p>
          <a:pPr rtl="0"/>
          <a:r>
            <a:rPr lang="en-GB" b="0" baseline="0" dirty="0" smtClean="0"/>
            <a:t>It is impossible to be allergic to cannabis.</a:t>
          </a:r>
          <a:endParaRPr lang="en-CA" dirty="0"/>
        </a:p>
      </dgm:t>
    </dgm:pt>
    <dgm:pt modelId="{458A8538-F2EE-4691-822C-55C523BC5B1D}" type="parTrans" cxnId="{99800FA3-8881-40E2-8075-0E40E803AF8F}">
      <dgm:prSet/>
      <dgm:spPr/>
      <dgm:t>
        <a:bodyPr/>
        <a:lstStyle/>
        <a:p>
          <a:endParaRPr lang="en-CA"/>
        </a:p>
      </dgm:t>
    </dgm:pt>
    <dgm:pt modelId="{5C57F34D-AEE8-440D-91A4-016B068DFCA9}" type="sibTrans" cxnId="{99800FA3-8881-40E2-8075-0E40E803AF8F}">
      <dgm:prSet/>
      <dgm:spPr/>
      <dgm:t>
        <a:bodyPr/>
        <a:lstStyle/>
        <a:p>
          <a:endParaRPr lang="en-CA"/>
        </a:p>
      </dgm:t>
    </dgm:pt>
    <dgm:pt modelId="{39F230F5-2176-4CF4-8463-6C090663DE8C}">
      <dgm:prSet/>
      <dgm:spPr/>
      <dgm:t>
        <a:bodyPr/>
        <a:lstStyle/>
        <a:p>
          <a:pPr rtl="0"/>
          <a:r>
            <a:rPr lang="en-CA" dirty="0" smtClean="0"/>
            <a:t>True</a:t>
          </a:r>
          <a:endParaRPr lang="en-CA" dirty="0"/>
        </a:p>
      </dgm:t>
    </dgm:pt>
    <dgm:pt modelId="{1167A817-EDBC-4C4D-A36B-21469E8EDF8E}" type="parTrans" cxnId="{63832A2E-A347-4B97-A015-ED5A71988CEA}">
      <dgm:prSet/>
      <dgm:spPr/>
      <dgm:t>
        <a:bodyPr/>
        <a:lstStyle/>
        <a:p>
          <a:endParaRPr lang="en-CA"/>
        </a:p>
      </dgm:t>
    </dgm:pt>
    <dgm:pt modelId="{C300C14A-E65A-435D-ABD9-A28EE379E572}" type="sibTrans" cxnId="{63832A2E-A347-4B97-A015-ED5A71988CEA}">
      <dgm:prSet/>
      <dgm:spPr/>
      <dgm:t>
        <a:bodyPr/>
        <a:lstStyle/>
        <a:p>
          <a:endParaRPr lang="en-CA"/>
        </a:p>
      </dgm:t>
    </dgm:pt>
    <dgm:pt modelId="{E0C0BF20-11E4-4CAA-B7BE-2B7222B835D2}">
      <dgm:prSet/>
      <dgm:spPr/>
      <dgm:t>
        <a:bodyPr/>
        <a:lstStyle/>
        <a:p>
          <a:pPr rtl="0"/>
          <a:r>
            <a:rPr lang="en-CA" dirty="0" smtClean="0"/>
            <a:t>False</a:t>
          </a:r>
          <a:endParaRPr lang="en-CA" dirty="0"/>
        </a:p>
      </dgm:t>
    </dgm:pt>
    <dgm:pt modelId="{0F23E2B3-F99E-416F-A824-962773C0756D}" type="parTrans" cxnId="{BFC1D0C2-22A2-4093-87F5-76F1852C3345}">
      <dgm:prSet/>
      <dgm:spPr/>
      <dgm:t>
        <a:bodyPr/>
        <a:lstStyle/>
        <a:p>
          <a:endParaRPr lang="en-CA"/>
        </a:p>
      </dgm:t>
    </dgm:pt>
    <dgm:pt modelId="{AC8FDD92-3D37-42FF-9215-FDB1CD473EC5}" type="sibTrans" cxnId="{BFC1D0C2-22A2-4093-87F5-76F1852C3345}">
      <dgm:prSet/>
      <dgm:spPr/>
      <dgm:t>
        <a:bodyPr/>
        <a:lstStyle/>
        <a:p>
          <a:endParaRPr lang="en-CA"/>
        </a:p>
      </dgm:t>
    </dgm:pt>
    <dgm:pt modelId="{389C098C-1BC1-4EBA-A1E6-363AF4F552A2}" type="pres">
      <dgm:prSet presAssocID="{E73CD6E3-149A-410F-814F-7C2340850F9F}" presName="Name0" presStyleCnt="0">
        <dgm:presLayoutVars>
          <dgm:chPref val="1"/>
          <dgm:dir/>
          <dgm:animOne val="branch"/>
          <dgm:animLvl val="lvl"/>
          <dgm:resizeHandles/>
        </dgm:presLayoutVars>
      </dgm:prSet>
      <dgm:spPr/>
      <dgm:t>
        <a:bodyPr/>
        <a:lstStyle/>
        <a:p>
          <a:endParaRPr lang="en-CA"/>
        </a:p>
      </dgm:t>
    </dgm:pt>
    <dgm:pt modelId="{76B2A5E5-5438-4F6E-91AE-32590005F62C}" type="pres">
      <dgm:prSet presAssocID="{F87B9ADA-4D6C-472B-AD08-CF1C07ECA07D}" presName="vertOne" presStyleCnt="0"/>
      <dgm:spPr/>
    </dgm:pt>
    <dgm:pt modelId="{0F1E6DAE-1E59-4994-ABA3-55E7A33C7458}" type="pres">
      <dgm:prSet presAssocID="{F87B9ADA-4D6C-472B-AD08-CF1C07ECA07D}" presName="txOne" presStyleLbl="node0" presStyleIdx="0" presStyleCnt="1">
        <dgm:presLayoutVars>
          <dgm:chPref val="3"/>
        </dgm:presLayoutVars>
      </dgm:prSet>
      <dgm:spPr/>
      <dgm:t>
        <a:bodyPr/>
        <a:lstStyle/>
        <a:p>
          <a:endParaRPr lang="en-CA"/>
        </a:p>
      </dgm:t>
    </dgm:pt>
    <dgm:pt modelId="{A7783054-5049-4E22-8A9F-2A7164CE49F0}" type="pres">
      <dgm:prSet presAssocID="{F87B9ADA-4D6C-472B-AD08-CF1C07ECA07D}" presName="parTransOne" presStyleCnt="0"/>
      <dgm:spPr/>
    </dgm:pt>
    <dgm:pt modelId="{03815885-3F54-477E-B030-2140436F984F}" type="pres">
      <dgm:prSet presAssocID="{F87B9ADA-4D6C-472B-AD08-CF1C07ECA07D}" presName="horzOne" presStyleCnt="0"/>
      <dgm:spPr/>
    </dgm:pt>
    <dgm:pt modelId="{CDBD2C61-8653-42AB-9EBC-2FCDE56EF214}" type="pres">
      <dgm:prSet presAssocID="{39F230F5-2176-4CF4-8463-6C090663DE8C}" presName="vertTwo" presStyleCnt="0"/>
      <dgm:spPr/>
    </dgm:pt>
    <dgm:pt modelId="{6287DC31-FEC6-48CE-BEB7-36B5A50525DE}" type="pres">
      <dgm:prSet presAssocID="{39F230F5-2176-4CF4-8463-6C090663DE8C}" presName="txTwo" presStyleLbl="node2" presStyleIdx="0" presStyleCnt="2">
        <dgm:presLayoutVars>
          <dgm:chPref val="3"/>
        </dgm:presLayoutVars>
      </dgm:prSet>
      <dgm:spPr/>
      <dgm:t>
        <a:bodyPr/>
        <a:lstStyle/>
        <a:p>
          <a:endParaRPr lang="en-CA"/>
        </a:p>
      </dgm:t>
    </dgm:pt>
    <dgm:pt modelId="{6331E4D0-A9DF-462F-AD45-040921EF1553}" type="pres">
      <dgm:prSet presAssocID="{39F230F5-2176-4CF4-8463-6C090663DE8C}" presName="horzTwo" presStyleCnt="0"/>
      <dgm:spPr/>
    </dgm:pt>
    <dgm:pt modelId="{365883EB-8FE2-4BBA-93BA-AB4C42CF9D5C}" type="pres">
      <dgm:prSet presAssocID="{C300C14A-E65A-435D-ABD9-A28EE379E572}" presName="sibSpaceTwo" presStyleCnt="0"/>
      <dgm:spPr/>
    </dgm:pt>
    <dgm:pt modelId="{2BAF5AD4-26BC-48CA-914D-BD2680ED32C9}" type="pres">
      <dgm:prSet presAssocID="{E0C0BF20-11E4-4CAA-B7BE-2B7222B835D2}" presName="vertTwo" presStyleCnt="0"/>
      <dgm:spPr/>
    </dgm:pt>
    <dgm:pt modelId="{DE653644-B957-4065-99E0-747ECA1885B3}" type="pres">
      <dgm:prSet presAssocID="{E0C0BF20-11E4-4CAA-B7BE-2B7222B835D2}" presName="txTwo" presStyleLbl="node2" presStyleIdx="1" presStyleCnt="2">
        <dgm:presLayoutVars>
          <dgm:chPref val="3"/>
        </dgm:presLayoutVars>
      </dgm:prSet>
      <dgm:spPr/>
      <dgm:t>
        <a:bodyPr/>
        <a:lstStyle/>
        <a:p>
          <a:endParaRPr lang="en-CA"/>
        </a:p>
      </dgm:t>
    </dgm:pt>
    <dgm:pt modelId="{BC2B02A1-9889-4DF6-94E9-152F176A4F61}" type="pres">
      <dgm:prSet presAssocID="{E0C0BF20-11E4-4CAA-B7BE-2B7222B835D2}" presName="horzTwo" presStyleCnt="0"/>
      <dgm:spPr/>
    </dgm:pt>
  </dgm:ptLst>
  <dgm:cxnLst>
    <dgm:cxn modelId="{96A12F5F-206F-4921-A490-D2BF1C6C79DF}" type="presOf" srcId="{F87B9ADA-4D6C-472B-AD08-CF1C07ECA07D}" destId="{0F1E6DAE-1E59-4994-ABA3-55E7A33C7458}" srcOrd="0" destOrd="0" presId="urn:microsoft.com/office/officeart/2005/8/layout/hierarchy4"/>
    <dgm:cxn modelId="{BFC1D0C2-22A2-4093-87F5-76F1852C3345}" srcId="{F87B9ADA-4D6C-472B-AD08-CF1C07ECA07D}" destId="{E0C0BF20-11E4-4CAA-B7BE-2B7222B835D2}" srcOrd="1" destOrd="0" parTransId="{0F23E2B3-F99E-416F-A824-962773C0756D}" sibTransId="{AC8FDD92-3D37-42FF-9215-FDB1CD473EC5}"/>
    <dgm:cxn modelId="{5EACDF09-AA56-4669-9FD2-A5A377093E5E}" type="presOf" srcId="{E0C0BF20-11E4-4CAA-B7BE-2B7222B835D2}" destId="{DE653644-B957-4065-99E0-747ECA1885B3}" srcOrd="0" destOrd="0" presId="urn:microsoft.com/office/officeart/2005/8/layout/hierarchy4"/>
    <dgm:cxn modelId="{4DF3AF0D-7221-4649-8F11-764281B8730E}" type="presOf" srcId="{E73CD6E3-149A-410F-814F-7C2340850F9F}" destId="{389C098C-1BC1-4EBA-A1E6-363AF4F552A2}" srcOrd="0" destOrd="0" presId="urn:microsoft.com/office/officeart/2005/8/layout/hierarchy4"/>
    <dgm:cxn modelId="{99800FA3-8881-40E2-8075-0E40E803AF8F}" srcId="{E73CD6E3-149A-410F-814F-7C2340850F9F}" destId="{F87B9ADA-4D6C-472B-AD08-CF1C07ECA07D}" srcOrd="0" destOrd="0" parTransId="{458A8538-F2EE-4691-822C-55C523BC5B1D}" sibTransId="{5C57F34D-AEE8-440D-91A4-016B068DFCA9}"/>
    <dgm:cxn modelId="{B1B74CB1-E3E4-4F50-9C91-244779FCD3E4}" type="presOf" srcId="{39F230F5-2176-4CF4-8463-6C090663DE8C}" destId="{6287DC31-FEC6-48CE-BEB7-36B5A50525DE}" srcOrd="0" destOrd="0" presId="urn:microsoft.com/office/officeart/2005/8/layout/hierarchy4"/>
    <dgm:cxn modelId="{63832A2E-A347-4B97-A015-ED5A71988CEA}" srcId="{F87B9ADA-4D6C-472B-AD08-CF1C07ECA07D}" destId="{39F230F5-2176-4CF4-8463-6C090663DE8C}" srcOrd="0" destOrd="0" parTransId="{1167A817-EDBC-4C4D-A36B-21469E8EDF8E}" sibTransId="{C300C14A-E65A-435D-ABD9-A28EE379E572}"/>
    <dgm:cxn modelId="{1D3F2487-3AC4-493E-AA70-FF690D685B9B}" type="presParOf" srcId="{389C098C-1BC1-4EBA-A1E6-363AF4F552A2}" destId="{76B2A5E5-5438-4F6E-91AE-32590005F62C}" srcOrd="0" destOrd="0" presId="urn:microsoft.com/office/officeart/2005/8/layout/hierarchy4"/>
    <dgm:cxn modelId="{46D8EFB0-1352-47B0-979B-7B378C5E26D7}" type="presParOf" srcId="{76B2A5E5-5438-4F6E-91AE-32590005F62C}" destId="{0F1E6DAE-1E59-4994-ABA3-55E7A33C7458}" srcOrd="0" destOrd="0" presId="urn:microsoft.com/office/officeart/2005/8/layout/hierarchy4"/>
    <dgm:cxn modelId="{393796D7-2DB0-4BAC-B5C9-5B7ABC416FF7}" type="presParOf" srcId="{76B2A5E5-5438-4F6E-91AE-32590005F62C}" destId="{A7783054-5049-4E22-8A9F-2A7164CE49F0}" srcOrd="1" destOrd="0" presId="urn:microsoft.com/office/officeart/2005/8/layout/hierarchy4"/>
    <dgm:cxn modelId="{A679BAEC-EA77-4176-8D39-CB7823DCFF01}" type="presParOf" srcId="{76B2A5E5-5438-4F6E-91AE-32590005F62C}" destId="{03815885-3F54-477E-B030-2140436F984F}" srcOrd="2" destOrd="0" presId="urn:microsoft.com/office/officeart/2005/8/layout/hierarchy4"/>
    <dgm:cxn modelId="{F9215DA2-548C-450D-9602-1BC2A3AB5646}" type="presParOf" srcId="{03815885-3F54-477E-B030-2140436F984F}" destId="{CDBD2C61-8653-42AB-9EBC-2FCDE56EF214}" srcOrd="0" destOrd="0" presId="urn:microsoft.com/office/officeart/2005/8/layout/hierarchy4"/>
    <dgm:cxn modelId="{995739E3-705F-42E8-AE89-F81EDA5C057C}" type="presParOf" srcId="{CDBD2C61-8653-42AB-9EBC-2FCDE56EF214}" destId="{6287DC31-FEC6-48CE-BEB7-36B5A50525DE}" srcOrd="0" destOrd="0" presId="urn:microsoft.com/office/officeart/2005/8/layout/hierarchy4"/>
    <dgm:cxn modelId="{D42CC9C6-7C2E-4FF5-B6FC-B67635484578}" type="presParOf" srcId="{CDBD2C61-8653-42AB-9EBC-2FCDE56EF214}" destId="{6331E4D0-A9DF-462F-AD45-040921EF1553}" srcOrd="1" destOrd="0" presId="urn:microsoft.com/office/officeart/2005/8/layout/hierarchy4"/>
    <dgm:cxn modelId="{1A4A8CED-9931-4019-85F9-E027659BC4D5}" type="presParOf" srcId="{03815885-3F54-477E-B030-2140436F984F}" destId="{365883EB-8FE2-4BBA-93BA-AB4C42CF9D5C}" srcOrd="1" destOrd="0" presId="urn:microsoft.com/office/officeart/2005/8/layout/hierarchy4"/>
    <dgm:cxn modelId="{CECDE7F8-927D-4BE7-AB41-81C588211CF2}" type="presParOf" srcId="{03815885-3F54-477E-B030-2140436F984F}" destId="{2BAF5AD4-26BC-48CA-914D-BD2680ED32C9}" srcOrd="2" destOrd="0" presId="urn:microsoft.com/office/officeart/2005/8/layout/hierarchy4"/>
    <dgm:cxn modelId="{0BFC12A8-30F5-4CA3-9B5C-3D88C87D3FAD}" type="presParOf" srcId="{2BAF5AD4-26BC-48CA-914D-BD2680ED32C9}" destId="{DE653644-B957-4065-99E0-747ECA1885B3}" srcOrd="0" destOrd="0" presId="urn:microsoft.com/office/officeart/2005/8/layout/hierarchy4"/>
    <dgm:cxn modelId="{92840F6C-C5C3-40FF-B469-71C1807CF511}" type="presParOf" srcId="{2BAF5AD4-26BC-48CA-914D-BD2680ED32C9}" destId="{BC2B02A1-9889-4DF6-94E9-152F176A4F6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CD6E3-149A-410F-814F-7C2340850F9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CA"/>
        </a:p>
      </dgm:t>
    </dgm:pt>
    <dgm:pt modelId="{F87B9ADA-4D6C-472B-AD08-CF1C07ECA07D}">
      <dgm:prSet/>
      <dgm:spPr/>
      <dgm:t>
        <a:bodyPr/>
        <a:lstStyle/>
        <a:p>
          <a:pPr rtl="0"/>
          <a:r>
            <a:rPr lang="en-GB" b="0" baseline="0" dirty="0" smtClean="0"/>
            <a:t>It is impossible to be allergic to cannabis.</a:t>
          </a:r>
          <a:endParaRPr lang="en-CA" dirty="0"/>
        </a:p>
      </dgm:t>
    </dgm:pt>
    <dgm:pt modelId="{458A8538-F2EE-4691-822C-55C523BC5B1D}" type="parTrans" cxnId="{99800FA3-8881-40E2-8075-0E40E803AF8F}">
      <dgm:prSet/>
      <dgm:spPr/>
      <dgm:t>
        <a:bodyPr/>
        <a:lstStyle/>
        <a:p>
          <a:endParaRPr lang="en-CA"/>
        </a:p>
      </dgm:t>
    </dgm:pt>
    <dgm:pt modelId="{5C57F34D-AEE8-440D-91A4-016B068DFCA9}" type="sibTrans" cxnId="{99800FA3-8881-40E2-8075-0E40E803AF8F}">
      <dgm:prSet/>
      <dgm:spPr/>
      <dgm:t>
        <a:bodyPr/>
        <a:lstStyle/>
        <a:p>
          <a:endParaRPr lang="en-CA"/>
        </a:p>
      </dgm:t>
    </dgm:pt>
    <dgm:pt modelId="{E0C0BF20-11E4-4CAA-B7BE-2B7222B835D2}">
      <dgm:prSet/>
      <dgm:spPr>
        <a:solidFill>
          <a:srgbClr val="00B050"/>
        </a:solidFill>
      </dgm:spPr>
      <dgm:t>
        <a:bodyPr/>
        <a:lstStyle/>
        <a:p>
          <a:pPr rtl="0"/>
          <a:r>
            <a:rPr lang="en-CA" dirty="0" smtClean="0"/>
            <a:t>False</a:t>
          </a:r>
          <a:endParaRPr lang="en-CA" dirty="0"/>
        </a:p>
      </dgm:t>
    </dgm:pt>
    <dgm:pt modelId="{0F23E2B3-F99E-416F-A824-962773C0756D}" type="parTrans" cxnId="{BFC1D0C2-22A2-4093-87F5-76F1852C3345}">
      <dgm:prSet/>
      <dgm:spPr/>
      <dgm:t>
        <a:bodyPr/>
        <a:lstStyle/>
        <a:p>
          <a:endParaRPr lang="en-CA"/>
        </a:p>
      </dgm:t>
    </dgm:pt>
    <dgm:pt modelId="{AC8FDD92-3D37-42FF-9215-FDB1CD473EC5}" type="sibTrans" cxnId="{BFC1D0C2-22A2-4093-87F5-76F1852C3345}">
      <dgm:prSet/>
      <dgm:spPr/>
      <dgm:t>
        <a:bodyPr/>
        <a:lstStyle/>
        <a:p>
          <a:endParaRPr lang="en-CA"/>
        </a:p>
      </dgm:t>
    </dgm:pt>
    <dgm:pt modelId="{06DB4B19-EF8F-450E-A45C-FA52728256D8}">
      <dgm:prSet/>
      <dgm:spPr/>
      <dgm:t>
        <a:bodyPr/>
        <a:lstStyle/>
        <a:p>
          <a:pPr rtl="0"/>
          <a:r>
            <a:rPr lang="en-CA" dirty="0" smtClean="0"/>
            <a:t>True</a:t>
          </a:r>
          <a:endParaRPr lang="en-CA" dirty="0"/>
        </a:p>
      </dgm:t>
    </dgm:pt>
    <dgm:pt modelId="{926D4DDA-23CB-4E74-9BD1-67C254D4D794}" type="parTrans" cxnId="{D9AFE6CA-BCE8-4226-B091-B0DA012B1DF8}">
      <dgm:prSet/>
      <dgm:spPr/>
      <dgm:t>
        <a:bodyPr/>
        <a:lstStyle/>
        <a:p>
          <a:endParaRPr lang="en-CA"/>
        </a:p>
      </dgm:t>
    </dgm:pt>
    <dgm:pt modelId="{F6B23101-89AB-46E2-9724-4FFA7208AD88}" type="sibTrans" cxnId="{D9AFE6CA-BCE8-4226-B091-B0DA012B1DF8}">
      <dgm:prSet/>
      <dgm:spPr/>
      <dgm:t>
        <a:bodyPr/>
        <a:lstStyle/>
        <a:p>
          <a:endParaRPr lang="en-CA"/>
        </a:p>
      </dgm:t>
    </dgm:pt>
    <dgm:pt modelId="{389C098C-1BC1-4EBA-A1E6-363AF4F552A2}" type="pres">
      <dgm:prSet presAssocID="{E73CD6E3-149A-410F-814F-7C2340850F9F}" presName="Name0" presStyleCnt="0">
        <dgm:presLayoutVars>
          <dgm:chPref val="1"/>
          <dgm:dir/>
          <dgm:animOne val="branch"/>
          <dgm:animLvl val="lvl"/>
          <dgm:resizeHandles/>
        </dgm:presLayoutVars>
      </dgm:prSet>
      <dgm:spPr/>
      <dgm:t>
        <a:bodyPr/>
        <a:lstStyle/>
        <a:p>
          <a:endParaRPr lang="en-CA"/>
        </a:p>
      </dgm:t>
    </dgm:pt>
    <dgm:pt modelId="{76B2A5E5-5438-4F6E-91AE-32590005F62C}" type="pres">
      <dgm:prSet presAssocID="{F87B9ADA-4D6C-472B-AD08-CF1C07ECA07D}" presName="vertOne" presStyleCnt="0"/>
      <dgm:spPr/>
    </dgm:pt>
    <dgm:pt modelId="{0F1E6DAE-1E59-4994-ABA3-55E7A33C7458}" type="pres">
      <dgm:prSet presAssocID="{F87B9ADA-4D6C-472B-AD08-CF1C07ECA07D}" presName="txOne" presStyleLbl="node0" presStyleIdx="0" presStyleCnt="1">
        <dgm:presLayoutVars>
          <dgm:chPref val="3"/>
        </dgm:presLayoutVars>
      </dgm:prSet>
      <dgm:spPr/>
      <dgm:t>
        <a:bodyPr/>
        <a:lstStyle/>
        <a:p>
          <a:endParaRPr lang="en-CA"/>
        </a:p>
      </dgm:t>
    </dgm:pt>
    <dgm:pt modelId="{A7783054-5049-4E22-8A9F-2A7164CE49F0}" type="pres">
      <dgm:prSet presAssocID="{F87B9ADA-4D6C-472B-AD08-CF1C07ECA07D}" presName="parTransOne" presStyleCnt="0"/>
      <dgm:spPr/>
    </dgm:pt>
    <dgm:pt modelId="{03815885-3F54-477E-B030-2140436F984F}" type="pres">
      <dgm:prSet presAssocID="{F87B9ADA-4D6C-472B-AD08-CF1C07ECA07D}" presName="horzOne" presStyleCnt="0"/>
      <dgm:spPr/>
    </dgm:pt>
    <dgm:pt modelId="{98AFAEAB-54D7-4333-B0D8-7BCF74FA7D3B}" type="pres">
      <dgm:prSet presAssocID="{06DB4B19-EF8F-450E-A45C-FA52728256D8}" presName="vertTwo" presStyleCnt="0"/>
      <dgm:spPr/>
    </dgm:pt>
    <dgm:pt modelId="{8C5C5F56-11E5-4AAF-AE53-39180956EA2C}" type="pres">
      <dgm:prSet presAssocID="{06DB4B19-EF8F-450E-A45C-FA52728256D8}" presName="txTwo" presStyleLbl="node2" presStyleIdx="0" presStyleCnt="2">
        <dgm:presLayoutVars>
          <dgm:chPref val="3"/>
        </dgm:presLayoutVars>
      </dgm:prSet>
      <dgm:spPr/>
      <dgm:t>
        <a:bodyPr/>
        <a:lstStyle/>
        <a:p>
          <a:endParaRPr lang="en-CA"/>
        </a:p>
      </dgm:t>
    </dgm:pt>
    <dgm:pt modelId="{6F49A60E-09DA-4D4D-A6DC-C693EE087AC1}" type="pres">
      <dgm:prSet presAssocID="{06DB4B19-EF8F-450E-A45C-FA52728256D8}" presName="horzTwo" presStyleCnt="0"/>
      <dgm:spPr/>
    </dgm:pt>
    <dgm:pt modelId="{EB80CE87-7701-4851-87AD-7C4AC9F65A96}" type="pres">
      <dgm:prSet presAssocID="{F6B23101-89AB-46E2-9724-4FFA7208AD88}" presName="sibSpaceTwo" presStyleCnt="0"/>
      <dgm:spPr/>
    </dgm:pt>
    <dgm:pt modelId="{2BAF5AD4-26BC-48CA-914D-BD2680ED32C9}" type="pres">
      <dgm:prSet presAssocID="{E0C0BF20-11E4-4CAA-B7BE-2B7222B835D2}" presName="vertTwo" presStyleCnt="0"/>
      <dgm:spPr/>
    </dgm:pt>
    <dgm:pt modelId="{DE653644-B957-4065-99E0-747ECA1885B3}" type="pres">
      <dgm:prSet presAssocID="{E0C0BF20-11E4-4CAA-B7BE-2B7222B835D2}" presName="txTwo" presStyleLbl="node2" presStyleIdx="1" presStyleCnt="2">
        <dgm:presLayoutVars>
          <dgm:chPref val="3"/>
        </dgm:presLayoutVars>
      </dgm:prSet>
      <dgm:spPr/>
      <dgm:t>
        <a:bodyPr/>
        <a:lstStyle/>
        <a:p>
          <a:endParaRPr lang="en-CA"/>
        </a:p>
      </dgm:t>
    </dgm:pt>
    <dgm:pt modelId="{BC2B02A1-9889-4DF6-94E9-152F176A4F61}" type="pres">
      <dgm:prSet presAssocID="{E0C0BF20-11E4-4CAA-B7BE-2B7222B835D2}" presName="horzTwo" presStyleCnt="0"/>
      <dgm:spPr/>
    </dgm:pt>
  </dgm:ptLst>
  <dgm:cxnLst>
    <dgm:cxn modelId="{BFC1D0C2-22A2-4093-87F5-76F1852C3345}" srcId="{F87B9ADA-4D6C-472B-AD08-CF1C07ECA07D}" destId="{E0C0BF20-11E4-4CAA-B7BE-2B7222B835D2}" srcOrd="1" destOrd="0" parTransId="{0F23E2B3-F99E-416F-A824-962773C0756D}" sibTransId="{AC8FDD92-3D37-42FF-9215-FDB1CD473EC5}"/>
    <dgm:cxn modelId="{944719BD-694A-420C-B496-398BAEC191A1}" type="presOf" srcId="{E0C0BF20-11E4-4CAA-B7BE-2B7222B835D2}" destId="{DE653644-B957-4065-99E0-747ECA1885B3}" srcOrd="0" destOrd="0" presId="urn:microsoft.com/office/officeart/2005/8/layout/hierarchy4"/>
    <dgm:cxn modelId="{8B871AAD-97E1-4898-99BF-C8B5F2D17DA2}" type="presOf" srcId="{06DB4B19-EF8F-450E-A45C-FA52728256D8}" destId="{8C5C5F56-11E5-4AAF-AE53-39180956EA2C}" srcOrd="0" destOrd="0" presId="urn:microsoft.com/office/officeart/2005/8/layout/hierarchy4"/>
    <dgm:cxn modelId="{99800FA3-8881-40E2-8075-0E40E803AF8F}" srcId="{E73CD6E3-149A-410F-814F-7C2340850F9F}" destId="{F87B9ADA-4D6C-472B-AD08-CF1C07ECA07D}" srcOrd="0" destOrd="0" parTransId="{458A8538-F2EE-4691-822C-55C523BC5B1D}" sibTransId="{5C57F34D-AEE8-440D-91A4-016B068DFCA9}"/>
    <dgm:cxn modelId="{A63F9DD4-C42C-47CB-B46A-83023147FCCD}" type="presOf" srcId="{E73CD6E3-149A-410F-814F-7C2340850F9F}" destId="{389C098C-1BC1-4EBA-A1E6-363AF4F552A2}" srcOrd="0" destOrd="0" presId="urn:microsoft.com/office/officeart/2005/8/layout/hierarchy4"/>
    <dgm:cxn modelId="{9155E5EF-4735-45BF-8C4C-DEB3C105D625}" type="presOf" srcId="{F87B9ADA-4D6C-472B-AD08-CF1C07ECA07D}" destId="{0F1E6DAE-1E59-4994-ABA3-55E7A33C7458}" srcOrd="0" destOrd="0" presId="urn:microsoft.com/office/officeart/2005/8/layout/hierarchy4"/>
    <dgm:cxn modelId="{D9AFE6CA-BCE8-4226-B091-B0DA012B1DF8}" srcId="{F87B9ADA-4D6C-472B-AD08-CF1C07ECA07D}" destId="{06DB4B19-EF8F-450E-A45C-FA52728256D8}" srcOrd="0" destOrd="0" parTransId="{926D4DDA-23CB-4E74-9BD1-67C254D4D794}" sibTransId="{F6B23101-89AB-46E2-9724-4FFA7208AD88}"/>
    <dgm:cxn modelId="{37B1E4B9-F48A-4B63-B4D0-AC29A5540FAC}" type="presParOf" srcId="{389C098C-1BC1-4EBA-A1E6-363AF4F552A2}" destId="{76B2A5E5-5438-4F6E-91AE-32590005F62C}" srcOrd="0" destOrd="0" presId="urn:microsoft.com/office/officeart/2005/8/layout/hierarchy4"/>
    <dgm:cxn modelId="{95B2FAA5-D41B-442E-A80C-1923FE266BCD}" type="presParOf" srcId="{76B2A5E5-5438-4F6E-91AE-32590005F62C}" destId="{0F1E6DAE-1E59-4994-ABA3-55E7A33C7458}" srcOrd="0" destOrd="0" presId="urn:microsoft.com/office/officeart/2005/8/layout/hierarchy4"/>
    <dgm:cxn modelId="{DE43181D-0F24-4552-8AF4-8BCCABC6EFDC}" type="presParOf" srcId="{76B2A5E5-5438-4F6E-91AE-32590005F62C}" destId="{A7783054-5049-4E22-8A9F-2A7164CE49F0}" srcOrd="1" destOrd="0" presId="urn:microsoft.com/office/officeart/2005/8/layout/hierarchy4"/>
    <dgm:cxn modelId="{43B70156-87F6-4888-988E-6E99A373B521}" type="presParOf" srcId="{76B2A5E5-5438-4F6E-91AE-32590005F62C}" destId="{03815885-3F54-477E-B030-2140436F984F}" srcOrd="2" destOrd="0" presId="urn:microsoft.com/office/officeart/2005/8/layout/hierarchy4"/>
    <dgm:cxn modelId="{B1E6B9D2-5FA6-45E0-AAA3-6EC0AEEC124F}" type="presParOf" srcId="{03815885-3F54-477E-B030-2140436F984F}" destId="{98AFAEAB-54D7-4333-B0D8-7BCF74FA7D3B}" srcOrd="0" destOrd="0" presId="urn:microsoft.com/office/officeart/2005/8/layout/hierarchy4"/>
    <dgm:cxn modelId="{003692F0-BB05-47A1-BBC8-3EA58F544558}" type="presParOf" srcId="{98AFAEAB-54D7-4333-B0D8-7BCF74FA7D3B}" destId="{8C5C5F56-11E5-4AAF-AE53-39180956EA2C}" srcOrd="0" destOrd="0" presId="urn:microsoft.com/office/officeart/2005/8/layout/hierarchy4"/>
    <dgm:cxn modelId="{E7DDCD07-191E-49D4-9D71-2C47526F8C7B}" type="presParOf" srcId="{98AFAEAB-54D7-4333-B0D8-7BCF74FA7D3B}" destId="{6F49A60E-09DA-4D4D-A6DC-C693EE087AC1}" srcOrd="1" destOrd="0" presId="urn:microsoft.com/office/officeart/2005/8/layout/hierarchy4"/>
    <dgm:cxn modelId="{076D75B6-1D11-4A49-A199-905459710D1A}" type="presParOf" srcId="{03815885-3F54-477E-B030-2140436F984F}" destId="{EB80CE87-7701-4851-87AD-7C4AC9F65A96}" srcOrd="1" destOrd="0" presId="urn:microsoft.com/office/officeart/2005/8/layout/hierarchy4"/>
    <dgm:cxn modelId="{8C3E2325-669C-4B33-8523-E12651A9C8AC}" type="presParOf" srcId="{03815885-3F54-477E-B030-2140436F984F}" destId="{2BAF5AD4-26BC-48CA-914D-BD2680ED32C9}" srcOrd="2" destOrd="0" presId="urn:microsoft.com/office/officeart/2005/8/layout/hierarchy4"/>
    <dgm:cxn modelId="{F12A7E52-04E5-48C9-8D23-AB328F29CF5C}" type="presParOf" srcId="{2BAF5AD4-26BC-48CA-914D-BD2680ED32C9}" destId="{DE653644-B957-4065-99E0-747ECA1885B3}" srcOrd="0" destOrd="0" presId="urn:microsoft.com/office/officeart/2005/8/layout/hierarchy4"/>
    <dgm:cxn modelId="{E638CDB5-8F34-4ABD-84B2-0F7999136C4A}" type="presParOf" srcId="{2BAF5AD4-26BC-48CA-914D-BD2680ED32C9}" destId="{BC2B02A1-9889-4DF6-94E9-152F176A4F6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AA4C3D-C625-497C-95BF-9E9144A8341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CA"/>
        </a:p>
      </dgm:t>
    </dgm:pt>
    <dgm:pt modelId="{3870C8A7-074E-48B2-870F-AE1D058B4189}">
      <dgm:prSet/>
      <dgm:spPr/>
      <dgm:t>
        <a:bodyPr/>
        <a:lstStyle/>
        <a:p>
          <a:pPr rtl="0"/>
          <a:r>
            <a:rPr lang="en-GB" b="0" baseline="0" dirty="0" smtClean="0"/>
            <a:t>Cannabis recently blazed its way onto Florida beaches.</a:t>
          </a:r>
          <a:endParaRPr lang="en-CA" dirty="0"/>
        </a:p>
      </dgm:t>
    </dgm:pt>
    <dgm:pt modelId="{A21CAD98-C265-447D-80E7-1FCC10EEEE6F}" type="parTrans" cxnId="{4A18814A-2748-4371-97FC-EA33AC434A6E}">
      <dgm:prSet/>
      <dgm:spPr/>
      <dgm:t>
        <a:bodyPr/>
        <a:lstStyle/>
        <a:p>
          <a:endParaRPr lang="en-CA"/>
        </a:p>
      </dgm:t>
    </dgm:pt>
    <dgm:pt modelId="{CD9C893F-CD92-48C0-9C77-6245AC289D0B}" type="sibTrans" cxnId="{4A18814A-2748-4371-97FC-EA33AC434A6E}">
      <dgm:prSet/>
      <dgm:spPr/>
      <dgm:t>
        <a:bodyPr/>
        <a:lstStyle/>
        <a:p>
          <a:endParaRPr lang="en-CA"/>
        </a:p>
      </dgm:t>
    </dgm:pt>
    <dgm:pt modelId="{38BC99FF-0A26-4153-B5E0-49BBE2040438}">
      <dgm:prSet/>
      <dgm:spPr/>
      <dgm:t>
        <a:bodyPr/>
        <a:lstStyle/>
        <a:p>
          <a:pPr rtl="0"/>
          <a:r>
            <a:rPr lang="en-GB" b="0" baseline="0" dirty="0" smtClean="0"/>
            <a:t>TRUE</a:t>
          </a:r>
          <a:endParaRPr lang="en-CA" dirty="0"/>
        </a:p>
      </dgm:t>
    </dgm:pt>
    <dgm:pt modelId="{72512D56-2083-4E97-966B-31984195BA82}" type="parTrans" cxnId="{B9BA0AED-E3A5-4041-9AE1-3E54B8C84761}">
      <dgm:prSet/>
      <dgm:spPr/>
      <dgm:t>
        <a:bodyPr/>
        <a:lstStyle/>
        <a:p>
          <a:endParaRPr lang="en-CA"/>
        </a:p>
      </dgm:t>
    </dgm:pt>
    <dgm:pt modelId="{27D91D8F-D0AD-429D-A2BF-61ED56597300}" type="sibTrans" cxnId="{B9BA0AED-E3A5-4041-9AE1-3E54B8C84761}">
      <dgm:prSet/>
      <dgm:spPr/>
      <dgm:t>
        <a:bodyPr/>
        <a:lstStyle/>
        <a:p>
          <a:endParaRPr lang="en-CA"/>
        </a:p>
      </dgm:t>
    </dgm:pt>
    <dgm:pt modelId="{41FF3A74-A4CC-467E-9104-72B0D40A52D1}">
      <dgm:prSet/>
      <dgm:spPr/>
      <dgm:t>
        <a:bodyPr/>
        <a:lstStyle/>
        <a:p>
          <a:pPr rtl="0"/>
          <a:r>
            <a:rPr lang="en-GB" b="0" baseline="0" dirty="0" smtClean="0"/>
            <a:t>FALSE </a:t>
          </a:r>
          <a:endParaRPr lang="en-CA" dirty="0"/>
        </a:p>
      </dgm:t>
    </dgm:pt>
    <dgm:pt modelId="{9B910899-4939-4EE3-9F74-757D6EF80EEB}" type="parTrans" cxnId="{45AF2CF4-CFBB-4874-88EA-9860363A1352}">
      <dgm:prSet/>
      <dgm:spPr/>
    </dgm:pt>
    <dgm:pt modelId="{94F5B54A-8DA9-498F-A73B-4261D697E993}" type="sibTrans" cxnId="{45AF2CF4-CFBB-4874-88EA-9860363A1352}">
      <dgm:prSet/>
      <dgm:spPr/>
    </dgm:pt>
    <dgm:pt modelId="{70F5DF90-838D-4841-A343-7F44C16CEB47}" type="pres">
      <dgm:prSet presAssocID="{6AAA4C3D-C625-497C-95BF-9E9144A8341F}" presName="Name0" presStyleCnt="0">
        <dgm:presLayoutVars>
          <dgm:chPref val="1"/>
          <dgm:dir/>
          <dgm:animOne val="branch"/>
          <dgm:animLvl val="lvl"/>
          <dgm:resizeHandles/>
        </dgm:presLayoutVars>
      </dgm:prSet>
      <dgm:spPr/>
      <dgm:t>
        <a:bodyPr/>
        <a:lstStyle/>
        <a:p>
          <a:endParaRPr lang="en-CA"/>
        </a:p>
      </dgm:t>
    </dgm:pt>
    <dgm:pt modelId="{46831B6E-EE38-4100-927B-78A3436F729D}" type="pres">
      <dgm:prSet presAssocID="{3870C8A7-074E-48B2-870F-AE1D058B4189}" presName="vertOne" presStyleCnt="0"/>
      <dgm:spPr/>
    </dgm:pt>
    <dgm:pt modelId="{BD26C06E-E730-4B5D-8EE8-9853D8D5E614}" type="pres">
      <dgm:prSet presAssocID="{3870C8A7-074E-48B2-870F-AE1D058B4189}" presName="txOne" presStyleLbl="node0" presStyleIdx="0" presStyleCnt="1">
        <dgm:presLayoutVars>
          <dgm:chPref val="3"/>
        </dgm:presLayoutVars>
      </dgm:prSet>
      <dgm:spPr/>
      <dgm:t>
        <a:bodyPr/>
        <a:lstStyle/>
        <a:p>
          <a:endParaRPr lang="en-CA"/>
        </a:p>
      </dgm:t>
    </dgm:pt>
    <dgm:pt modelId="{39C2BF85-B80F-4FA8-A4A0-F6EABEFA730A}" type="pres">
      <dgm:prSet presAssocID="{3870C8A7-074E-48B2-870F-AE1D058B4189}" presName="parTransOne" presStyleCnt="0"/>
      <dgm:spPr/>
    </dgm:pt>
    <dgm:pt modelId="{DB392078-BF86-4B1A-AF1C-9A42C24820C7}" type="pres">
      <dgm:prSet presAssocID="{3870C8A7-074E-48B2-870F-AE1D058B4189}" presName="horzOne" presStyleCnt="0"/>
      <dgm:spPr/>
    </dgm:pt>
    <dgm:pt modelId="{CFB8E0B6-73B8-484E-907C-5E063061A7E0}" type="pres">
      <dgm:prSet presAssocID="{38BC99FF-0A26-4153-B5E0-49BBE2040438}" presName="vertTwo" presStyleCnt="0"/>
      <dgm:spPr/>
    </dgm:pt>
    <dgm:pt modelId="{E3CA91E7-87B4-4001-842A-0F24934F2F01}" type="pres">
      <dgm:prSet presAssocID="{38BC99FF-0A26-4153-B5E0-49BBE2040438}" presName="txTwo" presStyleLbl="node2" presStyleIdx="0" presStyleCnt="2">
        <dgm:presLayoutVars>
          <dgm:chPref val="3"/>
        </dgm:presLayoutVars>
      </dgm:prSet>
      <dgm:spPr/>
      <dgm:t>
        <a:bodyPr/>
        <a:lstStyle/>
        <a:p>
          <a:endParaRPr lang="en-CA"/>
        </a:p>
      </dgm:t>
    </dgm:pt>
    <dgm:pt modelId="{9E4EDEE4-C884-4B7E-89EE-23BC58B0763E}" type="pres">
      <dgm:prSet presAssocID="{38BC99FF-0A26-4153-B5E0-49BBE2040438}" presName="horzTwo" presStyleCnt="0"/>
      <dgm:spPr/>
    </dgm:pt>
    <dgm:pt modelId="{5E4D7456-9CC2-40C9-A5AF-B9BE250F7324}" type="pres">
      <dgm:prSet presAssocID="{27D91D8F-D0AD-429D-A2BF-61ED56597300}" presName="sibSpaceTwo" presStyleCnt="0"/>
      <dgm:spPr/>
    </dgm:pt>
    <dgm:pt modelId="{DE495D5A-D39C-4B00-A221-AB23C72940C4}" type="pres">
      <dgm:prSet presAssocID="{41FF3A74-A4CC-467E-9104-72B0D40A52D1}" presName="vertTwo" presStyleCnt="0"/>
      <dgm:spPr/>
    </dgm:pt>
    <dgm:pt modelId="{B9C80DA9-BE18-4C68-9A39-8130B7C1AA7F}" type="pres">
      <dgm:prSet presAssocID="{41FF3A74-A4CC-467E-9104-72B0D40A52D1}" presName="txTwo" presStyleLbl="node2" presStyleIdx="1" presStyleCnt="2">
        <dgm:presLayoutVars>
          <dgm:chPref val="3"/>
        </dgm:presLayoutVars>
      </dgm:prSet>
      <dgm:spPr/>
      <dgm:t>
        <a:bodyPr/>
        <a:lstStyle/>
        <a:p>
          <a:endParaRPr lang="en-CA"/>
        </a:p>
      </dgm:t>
    </dgm:pt>
    <dgm:pt modelId="{75750631-963A-42DA-85B2-82FC065DAFD9}" type="pres">
      <dgm:prSet presAssocID="{41FF3A74-A4CC-467E-9104-72B0D40A52D1}" presName="horzTwo" presStyleCnt="0"/>
      <dgm:spPr/>
    </dgm:pt>
  </dgm:ptLst>
  <dgm:cxnLst>
    <dgm:cxn modelId="{4A18814A-2748-4371-97FC-EA33AC434A6E}" srcId="{6AAA4C3D-C625-497C-95BF-9E9144A8341F}" destId="{3870C8A7-074E-48B2-870F-AE1D058B4189}" srcOrd="0" destOrd="0" parTransId="{A21CAD98-C265-447D-80E7-1FCC10EEEE6F}" sibTransId="{CD9C893F-CD92-48C0-9C77-6245AC289D0B}"/>
    <dgm:cxn modelId="{45AF2CF4-CFBB-4874-88EA-9860363A1352}" srcId="{3870C8A7-074E-48B2-870F-AE1D058B4189}" destId="{41FF3A74-A4CC-467E-9104-72B0D40A52D1}" srcOrd="1" destOrd="0" parTransId="{9B910899-4939-4EE3-9F74-757D6EF80EEB}" sibTransId="{94F5B54A-8DA9-498F-A73B-4261D697E993}"/>
    <dgm:cxn modelId="{C09E5132-94D8-444F-A38F-CF4EDCD65D92}" type="presOf" srcId="{38BC99FF-0A26-4153-B5E0-49BBE2040438}" destId="{E3CA91E7-87B4-4001-842A-0F24934F2F01}" srcOrd="0" destOrd="0" presId="urn:microsoft.com/office/officeart/2005/8/layout/hierarchy4"/>
    <dgm:cxn modelId="{B9BA0AED-E3A5-4041-9AE1-3E54B8C84761}" srcId="{3870C8A7-074E-48B2-870F-AE1D058B4189}" destId="{38BC99FF-0A26-4153-B5E0-49BBE2040438}" srcOrd="0" destOrd="0" parTransId="{72512D56-2083-4E97-966B-31984195BA82}" sibTransId="{27D91D8F-D0AD-429D-A2BF-61ED56597300}"/>
    <dgm:cxn modelId="{9FBE6442-6A7E-4C2D-A30A-7F55E517405B}" type="presOf" srcId="{3870C8A7-074E-48B2-870F-AE1D058B4189}" destId="{BD26C06E-E730-4B5D-8EE8-9853D8D5E614}" srcOrd="0" destOrd="0" presId="urn:microsoft.com/office/officeart/2005/8/layout/hierarchy4"/>
    <dgm:cxn modelId="{50DE1EB6-DAF2-4FE4-A64C-A842C404A8F9}" type="presOf" srcId="{6AAA4C3D-C625-497C-95BF-9E9144A8341F}" destId="{70F5DF90-838D-4841-A343-7F44C16CEB47}" srcOrd="0" destOrd="0" presId="urn:microsoft.com/office/officeart/2005/8/layout/hierarchy4"/>
    <dgm:cxn modelId="{C5F71C56-95E8-4D99-B360-8E8AB2F40B44}" type="presOf" srcId="{41FF3A74-A4CC-467E-9104-72B0D40A52D1}" destId="{B9C80DA9-BE18-4C68-9A39-8130B7C1AA7F}" srcOrd="0" destOrd="0" presId="urn:microsoft.com/office/officeart/2005/8/layout/hierarchy4"/>
    <dgm:cxn modelId="{C4FAA726-0046-4E76-BC13-02E499183AF6}" type="presParOf" srcId="{70F5DF90-838D-4841-A343-7F44C16CEB47}" destId="{46831B6E-EE38-4100-927B-78A3436F729D}" srcOrd="0" destOrd="0" presId="urn:microsoft.com/office/officeart/2005/8/layout/hierarchy4"/>
    <dgm:cxn modelId="{59077FE3-045F-4287-B0A8-549169A6EC12}" type="presParOf" srcId="{46831B6E-EE38-4100-927B-78A3436F729D}" destId="{BD26C06E-E730-4B5D-8EE8-9853D8D5E614}" srcOrd="0" destOrd="0" presId="urn:microsoft.com/office/officeart/2005/8/layout/hierarchy4"/>
    <dgm:cxn modelId="{AAECA2DB-1085-4E9A-ADA6-21E1A73C3579}" type="presParOf" srcId="{46831B6E-EE38-4100-927B-78A3436F729D}" destId="{39C2BF85-B80F-4FA8-A4A0-F6EABEFA730A}" srcOrd="1" destOrd="0" presId="urn:microsoft.com/office/officeart/2005/8/layout/hierarchy4"/>
    <dgm:cxn modelId="{F39DEB94-6EBA-4404-97A2-476EA1FAC922}" type="presParOf" srcId="{46831B6E-EE38-4100-927B-78A3436F729D}" destId="{DB392078-BF86-4B1A-AF1C-9A42C24820C7}" srcOrd="2" destOrd="0" presId="urn:microsoft.com/office/officeart/2005/8/layout/hierarchy4"/>
    <dgm:cxn modelId="{CB2E4C6E-689E-45B4-9852-1BBC11E5AB43}" type="presParOf" srcId="{DB392078-BF86-4B1A-AF1C-9A42C24820C7}" destId="{CFB8E0B6-73B8-484E-907C-5E063061A7E0}" srcOrd="0" destOrd="0" presId="urn:microsoft.com/office/officeart/2005/8/layout/hierarchy4"/>
    <dgm:cxn modelId="{F6233FE8-AFE7-4EA2-90E9-7A074ABEF040}" type="presParOf" srcId="{CFB8E0B6-73B8-484E-907C-5E063061A7E0}" destId="{E3CA91E7-87B4-4001-842A-0F24934F2F01}" srcOrd="0" destOrd="0" presId="urn:microsoft.com/office/officeart/2005/8/layout/hierarchy4"/>
    <dgm:cxn modelId="{2519F979-E868-434E-A89B-1B272B330037}" type="presParOf" srcId="{CFB8E0B6-73B8-484E-907C-5E063061A7E0}" destId="{9E4EDEE4-C884-4B7E-89EE-23BC58B0763E}" srcOrd="1" destOrd="0" presId="urn:microsoft.com/office/officeart/2005/8/layout/hierarchy4"/>
    <dgm:cxn modelId="{CABB838B-59C0-4AF4-813F-34C03AB11CDE}" type="presParOf" srcId="{DB392078-BF86-4B1A-AF1C-9A42C24820C7}" destId="{5E4D7456-9CC2-40C9-A5AF-B9BE250F7324}" srcOrd="1" destOrd="0" presId="urn:microsoft.com/office/officeart/2005/8/layout/hierarchy4"/>
    <dgm:cxn modelId="{10B4F8E0-CAB8-45D8-A50C-7C322786D951}" type="presParOf" srcId="{DB392078-BF86-4B1A-AF1C-9A42C24820C7}" destId="{DE495D5A-D39C-4B00-A221-AB23C72940C4}" srcOrd="2" destOrd="0" presId="urn:microsoft.com/office/officeart/2005/8/layout/hierarchy4"/>
    <dgm:cxn modelId="{C8C32DF0-8327-4FFA-8A41-2835C3103A7D}" type="presParOf" srcId="{DE495D5A-D39C-4B00-A221-AB23C72940C4}" destId="{B9C80DA9-BE18-4C68-9A39-8130B7C1AA7F}" srcOrd="0" destOrd="0" presId="urn:microsoft.com/office/officeart/2005/8/layout/hierarchy4"/>
    <dgm:cxn modelId="{6A38D180-7401-44F8-8CEE-88044085FCA5}" type="presParOf" srcId="{DE495D5A-D39C-4B00-A221-AB23C72940C4}" destId="{75750631-963A-42DA-85B2-82FC065DAFD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AA4C3D-C625-497C-95BF-9E9144A8341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CA"/>
        </a:p>
      </dgm:t>
    </dgm:pt>
    <dgm:pt modelId="{3870C8A7-074E-48B2-870F-AE1D058B4189}">
      <dgm:prSet/>
      <dgm:spPr/>
      <dgm:t>
        <a:bodyPr/>
        <a:lstStyle/>
        <a:p>
          <a:pPr rtl="0"/>
          <a:r>
            <a:rPr lang="en-GB" b="0" baseline="0" dirty="0" smtClean="0"/>
            <a:t>Cannabis recently blazed its way onto Florida beaches.</a:t>
          </a:r>
          <a:endParaRPr lang="en-CA" dirty="0"/>
        </a:p>
      </dgm:t>
    </dgm:pt>
    <dgm:pt modelId="{A21CAD98-C265-447D-80E7-1FCC10EEEE6F}" type="parTrans" cxnId="{4A18814A-2748-4371-97FC-EA33AC434A6E}">
      <dgm:prSet/>
      <dgm:spPr/>
      <dgm:t>
        <a:bodyPr/>
        <a:lstStyle/>
        <a:p>
          <a:endParaRPr lang="en-CA"/>
        </a:p>
      </dgm:t>
    </dgm:pt>
    <dgm:pt modelId="{CD9C893F-CD92-48C0-9C77-6245AC289D0B}" type="sibTrans" cxnId="{4A18814A-2748-4371-97FC-EA33AC434A6E}">
      <dgm:prSet/>
      <dgm:spPr/>
      <dgm:t>
        <a:bodyPr/>
        <a:lstStyle/>
        <a:p>
          <a:endParaRPr lang="en-CA"/>
        </a:p>
      </dgm:t>
    </dgm:pt>
    <dgm:pt modelId="{38BC99FF-0A26-4153-B5E0-49BBE2040438}">
      <dgm:prSet/>
      <dgm:spPr>
        <a:solidFill>
          <a:srgbClr val="00B050"/>
        </a:solidFill>
      </dgm:spPr>
      <dgm:t>
        <a:bodyPr/>
        <a:lstStyle/>
        <a:p>
          <a:pPr rtl="0"/>
          <a:r>
            <a:rPr lang="en-GB" b="0" baseline="0" dirty="0" smtClean="0"/>
            <a:t>TRUE</a:t>
          </a:r>
          <a:endParaRPr lang="en-CA" dirty="0"/>
        </a:p>
      </dgm:t>
    </dgm:pt>
    <dgm:pt modelId="{72512D56-2083-4E97-966B-31984195BA82}" type="parTrans" cxnId="{B9BA0AED-E3A5-4041-9AE1-3E54B8C84761}">
      <dgm:prSet/>
      <dgm:spPr/>
      <dgm:t>
        <a:bodyPr/>
        <a:lstStyle/>
        <a:p>
          <a:endParaRPr lang="en-CA"/>
        </a:p>
      </dgm:t>
    </dgm:pt>
    <dgm:pt modelId="{27D91D8F-D0AD-429D-A2BF-61ED56597300}" type="sibTrans" cxnId="{B9BA0AED-E3A5-4041-9AE1-3E54B8C84761}">
      <dgm:prSet/>
      <dgm:spPr/>
      <dgm:t>
        <a:bodyPr/>
        <a:lstStyle/>
        <a:p>
          <a:endParaRPr lang="en-CA"/>
        </a:p>
      </dgm:t>
    </dgm:pt>
    <dgm:pt modelId="{41FF3A74-A4CC-467E-9104-72B0D40A52D1}">
      <dgm:prSet/>
      <dgm:spPr/>
      <dgm:t>
        <a:bodyPr/>
        <a:lstStyle/>
        <a:p>
          <a:pPr rtl="0"/>
          <a:r>
            <a:rPr lang="en-GB" b="0" baseline="0" dirty="0" smtClean="0"/>
            <a:t>FALSE </a:t>
          </a:r>
          <a:endParaRPr lang="en-CA" dirty="0"/>
        </a:p>
      </dgm:t>
    </dgm:pt>
    <dgm:pt modelId="{9B910899-4939-4EE3-9F74-757D6EF80EEB}" type="parTrans" cxnId="{45AF2CF4-CFBB-4874-88EA-9860363A1352}">
      <dgm:prSet/>
      <dgm:spPr/>
      <dgm:t>
        <a:bodyPr/>
        <a:lstStyle/>
        <a:p>
          <a:endParaRPr lang="en-CA"/>
        </a:p>
      </dgm:t>
    </dgm:pt>
    <dgm:pt modelId="{94F5B54A-8DA9-498F-A73B-4261D697E993}" type="sibTrans" cxnId="{45AF2CF4-CFBB-4874-88EA-9860363A1352}">
      <dgm:prSet/>
      <dgm:spPr/>
      <dgm:t>
        <a:bodyPr/>
        <a:lstStyle/>
        <a:p>
          <a:endParaRPr lang="en-CA"/>
        </a:p>
      </dgm:t>
    </dgm:pt>
    <dgm:pt modelId="{70F5DF90-838D-4841-A343-7F44C16CEB47}" type="pres">
      <dgm:prSet presAssocID="{6AAA4C3D-C625-497C-95BF-9E9144A8341F}" presName="Name0" presStyleCnt="0">
        <dgm:presLayoutVars>
          <dgm:chPref val="1"/>
          <dgm:dir/>
          <dgm:animOne val="branch"/>
          <dgm:animLvl val="lvl"/>
          <dgm:resizeHandles/>
        </dgm:presLayoutVars>
      </dgm:prSet>
      <dgm:spPr/>
      <dgm:t>
        <a:bodyPr/>
        <a:lstStyle/>
        <a:p>
          <a:endParaRPr lang="en-CA"/>
        </a:p>
      </dgm:t>
    </dgm:pt>
    <dgm:pt modelId="{46831B6E-EE38-4100-927B-78A3436F729D}" type="pres">
      <dgm:prSet presAssocID="{3870C8A7-074E-48B2-870F-AE1D058B4189}" presName="vertOne" presStyleCnt="0"/>
      <dgm:spPr/>
    </dgm:pt>
    <dgm:pt modelId="{BD26C06E-E730-4B5D-8EE8-9853D8D5E614}" type="pres">
      <dgm:prSet presAssocID="{3870C8A7-074E-48B2-870F-AE1D058B4189}" presName="txOne" presStyleLbl="node0" presStyleIdx="0" presStyleCnt="1">
        <dgm:presLayoutVars>
          <dgm:chPref val="3"/>
        </dgm:presLayoutVars>
      </dgm:prSet>
      <dgm:spPr/>
      <dgm:t>
        <a:bodyPr/>
        <a:lstStyle/>
        <a:p>
          <a:endParaRPr lang="en-CA"/>
        </a:p>
      </dgm:t>
    </dgm:pt>
    <dgm:pt modelId="{39C2BF85-B80F-4FA8-A4A0-F6EABEFA730A}" type="pres">
      <dgm:prSet presAssocID="{3870C8A7-074E-48B2-870F-AE1D058B4189}" presName="parTransOne" presStyleCnt="0"/>
      <dgm:spPr/>
    </dgm:pt>
    <dgm:pt modelId="{DB392078-BF86-4B1A-AF1C-9A42C24820C7}" type="pres">
      <dgm:prSet presAssocID="{3870C8A7-074E-48B2-870F-AE1D058B4189}" presName="horzOne" presStyleCnt="0"/>
      <dgm:spPr/>
    </dgm:pt>
    <dgm:pt modelId="{CFB8E0B6-73B8-484E-907C-5E063061A7E0}" type="pres">
      <dgm:prSet presAssocID="{38BC99FF-0A26-4153-B5E0-49BBE2040438}" presName="vertTwo" presStyleCnt="0"/>
      <dgm:spPr/>
    </dgm:pt>
    <dgm:pt modelId="{E3CA91E7-87B4-4001-842A-0F24934F2F01}" type="pres">
      <dgm:prSet presAssocID="{38BC99FF-0A26-4153-B5E0-49BBE2040438}" presName="txTwo" presStyleLbl="node2" presStyleIdx="0" presStyleCnt="2">
        <dgm:presLayoutVars>
          <dgm:chPref val="3"/>
        </dgm:presLayoutVars>
      </dgm:prSet>
      <dgm:spPr/>
      <dgm:t>
        <a:bodyPr/>
        <a:lstStyle/>
        <a:p>
          <a:endParaRPr lang="en-CA"/>
        </a:p>
      </dgm:t>
    </dgm:pt>
    <dgm:pt modelId="{9E4EDEE4-C884-4B7E-89EE-23BC58B0763E}" type="pres">
      <dgm:prSet presAssocID="{38BC99FF-0A26-4153-B5E0-49BBE2040438}" presName="horzTwo" presStyleCnt="0"/>
      <dgm:spPr/>
    </dgm:pt>
    <dgm:pt modelId="{5E4D7456-9CC2-40C9-A5AF-B9BE250F7324}" type="pres">
      <dgm:prSet presAssocID="{27D91D8F-D0AD-429D-A2BF-61ED56597300}" presName="sibSpaceTwo" presStyleCnt="0"/>
      <dgm:spPr/>
    </dgm:pt>
    <dgm:pt modelId="{DE495D5A-D39C-4B00-A221-AB23C72940C4}" type="pres">
      <dgm:prSet presAssocID="{41FF3A74-A4CC-467E-9104-72B0D40A52D1}" presName="vertTwo" presStyleCnt="0"/>
      <dgm:spPr/>
    </dgm:pt>
    <dgm:pt modelId="{B9C80DA9-BE18-4C68-9A39-8130B7C1AA7F}" type="pres">
      <dgm:prSet presAssocID="{41FF3A74-A4CC-467E-9104-72B0D40A52D1}" presName="txTwo" presStyleLbl="node2" presStyleIdx="1" presStyleCnt="2">
        <dgm:presLayoutVars>
          <dgm:chPref val="3"/>
        </dgm:presLayoutVars>
      </dgm:prSet>
      <dgm:spPr/>
      <dgm:t>
        <a:bodyPr/>
        <a:lstStyle/>
        <a:p>
          <a:endParaRPr lang="en-CA"/>
        </a:p>
      </dgm:t>
    </dgm:pt>
    <dgm:pt modelId="{75750631-963A-42DA-85B2-82FC065DAFD9}" type="pres">
      <dgm:prSet presAssocID="{41FF3A74-A4CC-467E-9104-72B0D40A52D1}" presName="horzTwo" presStyleCnt="0"/>
      <dgm:spPr/>
    </dgm:pt>
  </dgm:ptLst>
  <dgm:cxnLst>
    <dgm:cxn modelId="{45AF2CF4-CFBB-4874-88EA-9860363A1352}" srcId="{3870C8A7-074E-48B2-870F-AE1D058B4189}" destId="{41FF3A74-A4CC-467E-9104-72B0D40A52D1}" srcOrd="1" destOrd="0" parTransId="{9B910899-4939-4EE3-9F74-757D6EF80EEB}" sibTransId="{94F5B54A-8DA9-498F-A73B-4261D697E993}"/>
    <dgm:cxn modelId="{77706037-201B-4FF1-AE84-05E4855F960B}" type="presOf" srcId="{41FF3A74-A4CC-467E-9104-72B0D40A52D1}" destId="{B9C80DA9-BE18-4C68-9A39-8130B7C1AA7F}" srcOrd="0" destOrd="0" presId="urn:microsoft.com/office/officeart/2005/8/layout/hierarchy4"/>
    <dgm:cxn modelId="{4A18814A-2748-4371-97FC-EA33AC434A6E}" srcId="{6AAA4C3D-C625-497C-95BF-9E9144A8341F}" destId="{3870C8A7-074E-48B2-870F-AE1D058B4189}" srcOrd="0" destOrd="0" parTransId="{A21CAD98-C265-447D-80E7-1FCC10EEEE6F}" sibTransId="{CD9C893F-CD92-48C0-9C77-6245AC289D0B}"/>
    <dgm:cxn modelId="{83692190-492D-4BF2-B170-F1DED0BB1D1C}" type="presOf" srcId="{38BC99FF-0A26-4153-B5E0-49BBE2040438}" destId="{E3CA91E7-87B4-4001-842A-0F24934F2F01}" srcOrd="0" destOrd="0" presId="urn:microsoft.com/office/officeart/2005/8/layout/hierarchy4"/>
    <dgm:cxn modelId="{D1A6834D-627C-4AC1-BB79-E892C922D107}" type="presOf" srcId="{6AAA4C3D-C625-497C-95BF-9E9144A8341F}" destId="{70F5DF90-838D-4841-A343-7F44C16CEB47}" srcOrd="0" destOrd="0" presId="urn:microsoft.com/office/officeart/2005/8/layout/hierarchy4"/>
    <dgm:cxn modelId="{007ED167-D5D9-47D6-9F69-9FCF3A617A26}" type="presOf" srcId="{3870C8A7-074E-48B2-870F-AE1D058B4189}" destId="{BD26C06E-E730-4B5D-8EE8-9853D8D5E614}" srcOrd="0" destOrd="0" presId="urn:microsoft.com/office/officeart/2005/8/layout/hierarchy4"/>
    <dgm:cxn modelId="{B9BA0AED-E3A5-4041-9AE1-3E54B8C84761}" srcId="{3870C8A7-074E-48B2-870F-AE1D058B4189}" destId="{38BC99FF-0A26-4153-B5E0-49BBE2040438}" srcOrd="0" destOrd="0" parTransId="{72512D56-2083-4E97-966B-31984195BA82}" sibTransId="{27D91D8F-D0AD-429D-A2BF-61ED56597300}"/>
    <dgm:cxn modelId="{599519B1-D2EC-403C-ABC8-220444D01A49}" type="presParOf" srcId="{70F5DF90-838D-4841-A343-7F44C16CEB47}" destId="{46831B6E-EE38-4100-927B-78A3436F729D}" srcOrd="0" destOrd="0" presId="urn:microsoft.com/office/officeart/2005/8/layout/hierarchy4"/>
    <dgm:cxn modelId="{5154FAB1-516C-47AD-9BF6-8097091D4D74}" type="presParOf" srcId="{46831B6E-EE38-4100-927B-78A3436F729D}" destId="{BD26C06E-E730-4B5D-8EE8-9853D8D5E614}" srcOrd="0" destOrd="0" presId="urn:microsoft.com/office/officeart/2005/8/layout/hierarchy4"/>
    <dgm:cxn modelId="{5B2BC0D5-BDB2-4AD9-9E1E-4EAE83FD059A}" type="presParOf" srcId="{46831B6E-EE38-4100-927B-78A3436F729D}" destId="{39C2BF85-B80F-4FA8-A4A0-F6EABEFA730A}" srcOrd="1" destOrd="0" presId="urn:microsoft.com/office/officeart/2005/8/layout/hierarchy4"/>
    <dgm:cxn modelId="{64601481-9A24-46A4-8B53-3A8846E33476}" type="presParOf" srcId="{46831B6E-EE38-4100-927B-78A3436F729D}" destId="{DB392078-BF86-4B1A-AF1C-9A42C24820C7}" srcOrd="2" destOrd="0" presId="urn:microsoft.com/office/officeart/2005/8/layout/hierarchy4"/>
    <dgm:cxn modelId="{C6B34746-7BF8-4281-943D-22825C544315}" type="presParOf" srcId="{DB392078-BF86-4B1A-AF1C-9A42C24820C7}" destId="{CFB8E0B6-73B8-484E-907C-5E063061A7E0}" srcOrd="0" destOrd="0" presId="urn:microsoft.com/office/officeart/2005/8/layout/hierarchy4"/>
    <dgm:cxn modelId="{063345A3-D2D6-43D4-BE31-780C1723D6E0}" type="presParOf" srcId="{CFB8E0B6-73B8-484E-907C-5E063061A7E0}" destId="{E3CA91E7-87B4-4001-842A-0F24934F2F01}" srcOrd="0" destOrd="0" presId="urn:microsoft.com/office/officeart/2005/8/layout/hierarchy4"/>
    <dgm:cxn modelId="{69F39B38-94D1-48D5-BA2C-07E3AADCD1AE}" type="presParOf" srcId="{CFB8E0B6-73B8-484E-907C-5E063061A7E0}" destId="{9E4EDEE4-C884-4B7E-89EE-23BC58B0763E}" srcOrd="1" destOrd="0" presId="urn:microsoft.com/office/officeart/2005/8/layout/hierarchy4"/>
    <dgm:cxn modelId="{83383C11-0BB7-4B77-BC6B-220280C51D0E}" type="presParOf" srcId="{DB392078-BF86-4B1A-AF1C-9A42C24820C7}" destId="{5E4D7456-9CC2-40C9-A5AF-B9BE250F7324}" srcOrd="1" destOrd="0" presId="urn:microsoft.com/office/officeart/2005/8/layout/hierarchy4"/>
    <dgm:cxn modelId="{ED994388-F883-47D9-82B4-6E8EE591E1D6}" type="presParOf" srcId="{DB392078-BF86-4B1A-AF1C-9A42C24820C7}" destId="{DE495D5A-D39C-4B00-A221-AB23C72940C4}" srcOrd="2" destOrd="0" presId="urn:microsoft.com/office/officeart/2005/8/layout/hierarchy4"/>
    <dgm:cxn modelId="{5B635035-8A04-455B-9AC1-2AA3005FD160}" type="presParOf" srcId="{DE495D5A-D39C-4B00-A221-AB23C72940C4}" destId="{B9C80DA9-BE18-4C68-9A39-8130B7C1AA7F}" srcOrd="0" destOrd="0" presId="urn:microsoft.com/office/officeart/2005/8/layout/hierarchy4"/>
    <dgm:cxn modelId="{DBC8B6D5-AA3C-489F-943F-E76CE661938E}" type="presParOf" srcId="{DE495D5A-D39C-4B00-A221-AB23C72940C4}" destId="{75750631-963A-42DA-85B2-82FC065DAFD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526CD1-6547-409C-AA63-B982143F703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CA"/>
        </a:p>
      </dgm:t>
    </dgm:pt>
    <dgm:pt modelId="{A77B66A4-46F6-4235-A33E-8B31B5F4042A}">
      <dgm:prSet phldrT="[Text]"/>
      <dgm:spPr/>
      <dgm:t>
        <a:bodyPr/>
        <a:lstStyle/>
        <a:p>
          <a:r>
            <a:rPr lang="en-US" dirty="0" smtClean="0"/>
            <a:t>5.3% of Canadians have used cannabis in the past year</a:t>
          </a:r>
          <a:endParaRPr lang="en-CA" dirty="0"/>
        </a:p>
      </dgm:t>
    </dgm:pt>
    <dgm:pt modelId="{5054F4F6-8AE4-4A31-BA00-2AE58E7B9CAB}" type="parTrans" cxnId="{25277CFB-52ED-4205-A623-2359A2A8774F}">
      <dgm:prSet/>
      <dgm:spPr/>
      <dgm:t>
        <a:bodyPr/>
        <a:lstStyle/>
        <a:p>
          <a:endParaRPr lang="en-CA"/>
        </a:p>
      </dgm:t>
    </dgm:pt>
    <dgm:pt modelId="{51D94F9A-FE6A-4598-B27E-697EC8727053}" type="sibTrans" cxnId="{25277CFB-52ED-4205-A623-2359A2A8774F}">
      <dgm:prSet/>
      <dgm:spPr/>
      <dgm:t>
        <a:bodyPr/>
        <a:lstStyle/>
        <a:p>
          <a:endParaRPr lang="en-CA"/>
        </a:p>
      </dgm:t>
    </dgm:pt>
    <dgm:pt modelId="{7A5910D9-063E-4F61-9C51-849267717FD7}">
      <dgm:prSet phldrT="[Text]"/>
      <dgm:spPr/>
      <dgm:t>
        <a:bodyPr/>
        <a:lstStyle/>
        <a:p>
          <a:r>
            <a:rPr lang="en-US" dirty="0" smtClean="0"/>
            <a:t>12.3% of Canadians have used cannabis in the past year</a:t>
          </a:r>
          <a:endParaRPr lang="en-CA" dirty="0"/>
        </a:p>
      </dgm:t>
    </dgm:pt>
    <dgm:pt modelId="{DB446C71-DE4D-44E6-AB9C-74ED633BB64E}" type="parTrans" cxnId="{79D47DEF-8B60-4FA5-B885-5BA4D678B58E}">
      <dgm:prSet/>
      <dgm:spPr/>
      <dgm:t>
        <a:bodyPr/>
        <a:lstStyle/>
        <a:p>
          <a:endParaRPr lang="en-CA"/>
        </a:p>
      </dgm:t>
    </dgm:pt>
    <dgm:pt modelId="{80D6266D-A1EA-4E10-ABBA-A6FA69CDA68E}" type="sibTrans" cxnId="{79D47DEF-8B60-4FA5-B885-5BA4D678B58E}">
      <dgm:prSet/>
      <dgm:spPr/>
      <dgm:t>
        <a:bodyPr/>
        <a:lstStyle/>
        <a:p>
          <a:endParaRPr lang="en-CA"/>
        </a:p>
      </dgm:t>
    </dgm:pt>
    <dgm:pt modelId="{97C80CF8-A9F0-4302-AF43-74EBEF757144}">
      <dgm:prSet phldrT="[Text]"/>
      <dgm:spPr/>
      <dgm:t>
        <a:bodyPr/>
        <a:lstStyle/>
        <a:p>
          <a:r>
            <a:rPr lang="en-US" dirty="0" smtClean="0"/>
            <a:t>22.3% of Canadians have used cannabis in the past year</a:t>
          </a:r>
          <a:endParaRPr lang="en-CA" dirty="0"/>
        </a:p>
      </dgm:t>
    </dgm:pt>
    <dgm:pt modelId="{B81940FA-B961-451F-ABA9-B9CC9B3BDA76}" type="parTrans" cxnId="{7479A357-DE89-4C27-96F7-5C25923E16C2}">
      <dgm:prSet/>
      <dgm:spPr/>
      <dgm:t>
        <a:bodyPr/>
        <a:lstStyle/>
        <a:p>
          <a:endParaRPr lang="en-CA"/>
        </a:p>
      </dgm:t>
    </dgm:pt>
    <dgm:pt modelId="{53F6895D-8933-44D6-8BDB-D333526859A0}" type="sibTrans" cxnId="{7479A357-DE89-4C27-96F7-5C25923E16C2}">
      <dgm:prSet/>
      <dgm:spPr/>
      <dgm:t>
        <a:bodyPr/>
        <a:lstStyle/>
        <a:p>
          <a:endParaRPr lang="en-CA"/>
        </a:p>
      </dgm:t>
    </dgm:pt>
    <dgm:pt modelId="{E72821E9-EA0B-4E1E-85AF-33AF48064982}" type="pres">
      <dgm:prSet presAssocID="{10526CD1-6547-409C-AA63-B982143F7034}" presName="linear" presStyleCnt="0">
        <dgm:presLayoutVars>
          <dgm:dir/>
          <dgm:resizeHandles val="exact"/>
        </dgm:presLayoutVars>
      </dgm:prSet>
      <dgm:spPr/>
      <dgm:t>
        <a:bodyPr/>
        <a:lstStyle/>
        <a:p>
          <a:endParaRPr lang="en-CA"/>
        </a:p>
      </dgm:t>
    </dgm:pt>
    <dgm:pt modelId="{BDE0957E-C131-419F-A271-0C3B21902FC9}" type="pres">
      <dgm:prSet presAssocID="{A77B66A4-46F6-4235-A33E-8B31B5F4042A}" presName="comp" presStyleCnt="0"/>
      <dgm:spPr/>
    </dgm:pt>
    <dgm:pt modelId="{A4FD8F24-5AAB-4089-B0F5-317DC32346F4}" type="pres">
      <dgm:prSet presAssocID="{A77B66A4-46F6-4235-A33E-8B31B5F4042A}" presName="box" presStyleLbl="node1" presStyleIdx="0" presStyleCnt="3"/>
      <dgm:spPr/>
      <dgm:t>
        <a:bodyPr/>
        <a:lstStyle/>
        <a:p>
          <a:endParaRPr lang="en-CA"/>
        </a:p>
      </dgm:t>
    </dgm:pt>
    <dgm:pt modelId="{973F2BA1-2A54-4592-98EA-B7C8F42FEDD2}" type="pres">
      <dgm:prSet presAssocID="{A77B66A4-46F6-4235-A33E-8B31B5F4042A}" presName="img" presStyleLbl="fgImgPlace1" presStyleIdx="0" presStyleCnt="3"/>
      <dgm:spPr>
        <a:blipFill rotWithShape="1">
          <a:blip xmlns:r="http://schemas.openxmlformats.org/officeDocument/2006/relationships" r:embed="rId1"/>
          <a:stretch>
            <a:fillRect/>
          </a:stretch>
        </a:blipFill>
      </dgm:spPr>
      <dgm:t>
        <a:bodyPr/>
        <a:lstStyle/>
        <a:p>
          <a:endParaRPr lang="en-CA"/>
        </a:p>
      </dgm:t>
    </dgm:pt>
    <dgm:pt modelId="{D7AD4EE7-45D8-440F-927E-EB294686AC7A}" type="pres">
      <dgm:prSet presAssocID="{A77B66A4-46F6-4235-A33E-8B31B5F4042A}" presName="text" presStyleLbl="node1" presStyleIdx="0" presStyleCnt="3">
        <dgm:presLayoutVars>
          <dgm:bulletEnabled val="1"/>
        </dgm:presLayoutVars>
      </dgm:prSet>
      <dgm:spPr/>
      <dgm:t>
        <a:bodyPr/>
        <a:lstStyle/>
        <a:p>
          <a:endParaRPr lang="en-CA"/>
        </a:p>
      </dgm:t>
    </dgm:pt>
    <dgm:pt modelId="{EEB0F824-A7B4-4C75-A37D-3626D3466EB7}" type="pres">
      <dgm:prSet presAssocID="{51D94F9A-FE6A-4598-B27E-697EC8727053}" presName="spacer" presStyleCnt="0"/>
      <dgm:spPr/>
    </dgm:pt>
    <dgm:pt modelId="{43F8C1E2-782E-4211-8068-87E57B7FFF52}" type="pres">
      <dgm:prSet presAssocID="{7A5910D9-063E-4F61-9C51-849267717FD7}" presName="comp" presStyleCnt="0"/>
      <dgm:spPr/>
    </dgm:pt>
    <dgm:pt modelId="{87DD45CC-24CC-4AEB-B4E4-3C4192558C4A}" type="pres">
      <dgm:prSet presAssocID="{7A5910D9-063E-4F61-9C51-849267717FD7}" presName="box" presStyleLbl="node1" presStyleIdx="1" presStyleCnt="3"/>
      <dgm:spPr/>
      <dgm:t>
        <a:bodyPr/>
        <a:lstStyle/>
        <a:p>
          <a:endParaRPr lang="en-CA"/>
        </a:p>
      </dgm:t>
    </dgm:pt>
    <dgm:pt modelId="{0249AD7F-4E33-4360-B0DF-626D2AAE0FD4}" type="pres">
      <dgm:prSet presAssocID="{7A5910D9-063E-4F61-9C51-849267717FD7}" presName="img" presStyleLbl="fgImgPlace1" presStyleIdx="1" presStyleCnt="3"/>
      <dgm:spPr>
        <a:blipFill rotWithShape="1">
          <a:blip xmlns:r="http://schemas.openxmlformats.org/officeDocument/2006/relationships" r:embed="rId2"/>
          <a:stretch>
            <a:fillRect/>
          </a:stretch>
        </a:blipFill>
      </dgm:spPr>
    </dgm:pt>
    <dgm:pt modelId="{1E5CD732-B871-493C-878E-8AAA8E0E510F}" type="pres">
      <dgm:prSet presAssocID="{7A5910D9-063E-4F61-9C51-849267717FD7}" presName="text" presStyleLbl="node1" presStyleIdx="1" presStyleCnt="3">
        <dgm:presLayoutVars>
          <dgm:bulletEnabled val="1"/>
        </dgm:presLayoutVars>
      </dgm:prSet>
      <dgm:spPr/>
      <dgm:t>
        <a:bodyPr/>
        <a:lstStyle/>
        <a:p>
          <a:endParaRPr lang="en-CA"/>
        </a:p>
      </dgm:t>
    </dgm:pt>
    <dgm:pt modelId="{C1ED5968-39AF-4C82-85E7-6BEC94EDD622}" type="pres">
      <dgm:prSet presAssocID="{80D6266D-A1EA-4E10-ABBA-A6FA69CDA68E}" presName="spacer" presStyleCnt="0"/>
      <dgm:spPr/>
    </dgm:pt>
    <dgm:pt modelId="{9920EE2D-5E6D-49CD-96E4-563962473FEE}" type="pres">
      <dgm:prSet presAssocID="{97C80CF8-A9F0-4302-AF43-74EBEF757144}" presName="comp" presStyleCnt="0"/>
      <dgm:spPr/>
    </dgm:pt>
    <dgm:pt modelId="{BB7034B3-39D7-4F87-AFD3-A9523A3C72F0}" type="pres">
      <dgm:prSet presAssocID="{97C80CF8-A9F0-4302-AF43-74EBEF757144}" presName="box" presStyleLbl="node1" presStyleIdx="2" presStyleCnt="3"/>
      <dgm:spPr/>
      <dgm:t>
        <a:bodyPr/>
        <a:lstStyle/>
        <a:p>
          <a:endParaRPr lang="en-CA"/>
        </a:p>
      </dgm:t>
    </dgm:pt>
    <dgm:pt modelId="{10E89A55-AA1A-4B17-8BB5-BF480C1E833D}" type="pres">
      <dgm:prSet presAssocID="{97C80CF8-A9F0-4302-AF43-74EBEF757144}" presName="img" presStyleLbl="fgImgPlace1" presStyleIdx="2" presStyleCnt="3"/>
      <dgm:spPr>
        <a:blipFill rotWithShape="1">
          <a:blip xmlns:r="http://schemas.openxmlformats.org/officeDocument/2006/relationships" r:embed="rId1"/>
          <a:stretch>
            <a:fillRect/>
          </a:stretch>
        </a:blipFill>
      </dgm:spPr>
    </dgm:pt>
    <dgm:pt modelId="{AA9B5CF5-C983-4518-BF13-93F3CC56B5A2}" type="pres">
      <dgm:prSet presAssocID="{97C80CF8-A9F0-4302-AF43-74EBEF757144}" presName="text" presStyleLbl="node1" presStyleIdx="2" presStyleCnt="3">
        <dgm:presLayoutVars>
          <dgm:bulletEnabled val="1"/>
        </dgm:presLayoutVars>
      </dgm:prSet>
      <dgm:spPr/>
      <dgm:t>
        <a:bodyPr/>
        <a:lstStyle/>
        <a:p>
          <a:endParaRPr lang="en-CA"/>
        </a:p>
      </dgm:t>
    </dgm:pt>
  </dgm:ptLst>
  <dgm:cxnLst>
    <dgm:cxn modelId="{4911CF46-B6DF-453B-BACB-2B664A7C339B}" type="presOf" srcId="{10526CD1-6547-409C-AA63-B982143F7034}" destId="{E72821E9-EA0B-4E1E-85AF-33AF48064982}" srcOrd="0" destOrd="0" presId="urn:microsoft.com/office/officeart/2005/8/layout/vList4"/>
    <dgm:cxn modelId="{7479A357-DE89-4C27-96F7-5C25923E16C2}" srcId="{10526CD1-6547-409C-AA63-B982143F7034}" destId="{97C80CF8-A9F0-4302-AF43-74EBEF757144}" srcOrd="2" destOrd="0" parTransId="{B81940FA-B961-451F-ABA9-B9CC9B3BDA76}" sibTransId="{53F6895D-8933-44D6-8BDB-D333526859A0}"/>
    <dgm:cxn modelId="{959FF211-6B0B-47ED-9FC3-B55776A76D73}" type="presOf" srcId="{97C80CF8-A9F0-4302-AF43-74EBEF757144}" destId="{AA9B5CF5-C983-4518-BF13-93F3CC56B5A2}" srcOrd="1" destOrd="0" presId="urn:microsoft.com/office/officeart/2005/8/layout/vList4"/>
    <dgm:cxn modelId="{CEDFCA5E-DBE7-4B6D-A5B2-1945CC5A4BC9}" type="presOf" srcId="{7A5910D9-063E-4F61-9C51-849267717FD7}" destId="{87DD45CC-24CC-4AEB-B4E4-3C4192558C4A}" srcOrd="0" destOrd="0" presId="urn:microsoft.com/office/officeart/2005/8/layout/vList4"/>
    <dgm:cxn modelId="{628B7C92-6085-44E1-ADB3-5A6AF1833EC4}" type="presOf" srcId="{A77B66A4-46F6-4235-A33E-8B31B5F4042A}" destId="{D7AD4EE7-45D8-440F-927E-EB294686AC7A}" srcOrd="1" destOrd="0" presId="urn:microsoft.com/office/officeart/2005/8/layout/vList4"/>
    <dgm:cxn modelId="{190E9576-B2CA-4BE6-B135-58BD56B4EDAD}" type="presOf" srcId="{A77B66A4-46F6-4235-A33E-8B31B5F4042A}" destId="{A4FD8F24-5AAB-4089-B0F5-317DC32346F4}" srcOrd="0" destOrd="0" presId="urn:microsoft.com/office/officeart/2005/8/layout/vList4"/>
    <dgm:cxn modelId="{596635E6-D0B2-46C3-AB22-2BE1FBE5C46E}" type="presOf" srcId="{7A5910D9-063E-4F61-9C51-849267717FD7}" destId="{1E5CD732-B871-493C-878E-8AAA8E0E510F}" srcOrd="1" destOrd="0" presId="urn:microsoft.com/office/officeart/2005/8/layout/vList4"/>
    <dgm:cxn modelId="{25277CFB-52ED-4205-A623-2359A2A8774F}" srcId="{10526CD1-6547-409C-AA63-B982143F7034}" destId="{A77B66A4-46F6-4235-A33E-8B31B5F4042A}" srcOrd="0" destOrd="0" parTransId="{5054F4F6-8AE4-4A31-BA00-2AE58E7B9CAB}" sibTransId="{51D94F9A-FE6A-4598-B27E-697EC8727053}"/>
    <dgm:cxn modelId="{B348A42F-9C7B-4311-A406-B5A06785B1BA}" type="presOf" srcId="{97C80CF8-A9F0-4302-AF43-74EBEF757144}" destId="{BB7034B3-39D7-4F87-AFD3-A9523A3C72F0}" srcOrd="0" destOrd="0" presId="urn:microsoft.com/office/officeart/2005/8/layout/vList4"/>
    <dgm:cxn modelId="{79D47DEF-8B60-4FA5-B885-5BA4D678B58E}" srcId="{10526CD1-6547-409C-AA63-B982143F7034}" destId="{7A5910D9-063E-4F61-9C51-849267717FD7}" srcOrd="1" destOrd="0" parTransId="{DB446C71-DE4D-44E6-AB9C-74ED633BB64E}" sibTransId="{80D6266D-A1EA-4E10-ABBA-A6FA69CDA68E}"/>
    <dgm:cxn modelId="{1939DA8B-2495-4D89-A41D-C74920697EE3}" type="presParOf" srcId="{E72821E9-EA0B-4E1E-85AF-33AF48064982}" destId="{BDE0957E-C131-419F-A271-0C3B21902FC9}" srcOrd="0" destOrd="0" presId="urn:microsoft.com/office/officeart/2005/8/layout/vList4"/>
    <dgm:cxn modelId="{69BB62C0-5D54-4C0A-B3CE-5FDCFAEB9D33}" type="presParOf" srcId="{BDE0957E-C131-419F-A271-0C3B21902FC9}" destId="{A4FD8F24-5AAB-4089-B0F5-317DC32346F4}" srcOrd="0" destOrd="0" presId="urn:microsoft.com/office/officeart/2005/8/layout/vList4"/>
    <dgm:cxn modelId="{D6CB83FD-DB21-42F1-99FE-3AE56C20EA46}" type="presParOf" srcId="{BDE0957E-C131-419F-A271-0C3B21902FC9}" destId="{973F2BA1-2A54-4592-98EA-B7C8F42FEDD2}" srcOrd="1" destOrd="0" presId="urn:microsoft.com/office/officeart/2005/8/layout/vList4"/>
    <dgm:cxn modelId="{7E36EDB1-4686-4FF3-B181-98AA0D418175}" type="presParOf" srcId="{BDE0957E-C131-419F-A271-0C3B21902FC9}" destId="{D7AD4EE7-45D8-440F-927E-EB294686AC7A}" srcOrd="2" destOrd="0" presId="urn:microsoft.com/office/officeart/2005/8/layout/vList4"/>
    <dgm:cxn modelId="{7BAA2663-2F98-4D7B-9B12-A17DBED3C819}" type="presParOf" srcId="{E72821E9-EA0B-4E1E-85AF-33AF48064982}" destId="{EEB0F824-A7B4-4C75-A37D-3626D3466EB7}" srcOrd="1" destOrd="0" presId="urn:microsoft.com/office/officeart/2005/8/layout/vList4"/>
    <dgm:cxn modelId="{0AFE65DC-224B-404F-95FE-74E0B4ADEB12}" type="presParOf" srcId="{E72821E9-EA0B-4E1E-85AF-33AF48064982}" destId="{43F8C1E2-782E-4211-8068-87E57B7FFF52}" srcOrd="2" destOrd="0" presId="urn:microsoft.com/office/officeart/2005/8/layout/vList4"/>
    <dgm:cxn modelId="{7D0B22AE-11BA-456A-9E06-77E648EC842A}" type="presParOf" srcId="{43F8C1E2-782E-4211-8068-87E57B7FFF52}" destId="{87DD45CC-24CC-4AEB-B4E4-3C4192558C4A}" srcOrd="0" destOrd="0" presId="urn:microsoft.com/office/officeart/2005/8/layout/vList4"/>
    <dgm:cxn modelId="{EE129E0D-2884-448E-BEA4-64A2A6899692}" type="presParOf" srcId="{43F8C1E2-782E-4211-8068-87E57B7FFF52}" destId="{0249AD7F-4E33-4360-B0DF-626D2AAE0FD4}" srcOrd="1" destOrd="0" presId="urn:microsoft.com/office/officeart/2005/8/layout/vList4"/>
    <dgm:cxn modelId="{A7B86902-6A5C-458E-8F54-1311E06E84BC}" type="presParOf" srcId="{43F8C1E2-782E-4211-8068-87E57B7FFF52}" destId="{1E5CD732-B871-493C-878E-8AAA8E0E510F}" srcOrd="2" destOrd="0" presId="urn:microsoft.com/office/officeart/2005/8/layout/vList4"/>
    <dgm:cxn modelId="{3585A526-B588-4172-9AF1-02F75F062075}" type="presParOf" srcId="{E72821E9-EA0B-4E1E-85AF-33AF48064982}" destId="{C1ED5968-39AF-4C82-85E7-6BEC94EDD622}" srcOrd="3" destOrd="0" presId="urn:microsoft.com/office/officeart/2005/8/layout/vList4"/>
    <dgm:cxn modelId="{CACED7BA-8631-4F83-8293-4B004CD1B8F9}" type="presParOf" srcId="{E72821E9-EA0B-4E1E-85AF-33AF48064982}" destId="{9920EE2D-5E6D-49CD-96E4-563962473FEE}" srcOrd="4" destOrd="0" presId="urn:microsoft.com/office/officeart/2005/8/layout/vList4"/>
    <dgm:cxn modelId="{F0777B7D-144A-4F4D-98C5-EA0A96984053}" type="presParOf" srcId="{9920EE2D-5E6D-49CD-96E4-563962473FEE}" destId="{BB7034B3-39D7-4F87-AFD3-A9523A3C72F0}" srcOrd="0" destOrd="0" presId="urn:microsoft.com/office/officeart/2005/8/layout/vList4"/>
    <dgm:cxn modelId="{32EF4EC9-45A6-426C-8DEA-26A313840C69}" type="presParOf" srcId="{9920EE2D-5E6D-49CD-96E4-563962473FEE}" destId="{10E89A55-AA1A-4B17-8BB5-BF480C1E833D}" srcOrd="1" destOrd="0" presId="urn:microsoft.com/office/officeart/2005/8/layout/vList4"/>
    <dgm:cxn modelId="{FC7EA7C8-C134-4D77-AEA7-429354AA544A}" type="presParOf" srcId="{9920EE2D-5E6D-49CD-96E4-563962473FEE}" destId="{AA9B5CF5-C983-4518-BF13-93F3CC56B5A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526CD1-6547-409C-AA63-B982143F703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CA"/>
        </a:p>
      </dgm:t>
    </dgm:pt>
    <dgm:pt modelId="{A77B66A4-46F6-4235-A33E-8B31B5F4042A}">
      <dgm:prSet phldrT="[Text]"/>
      <dgm:spPr/>
      <dgm:t>
        <a:bodyPr/>
        <a:lstStyle/>
        <a:p>
          <a:r>
            <a:rPr lang="en-US" dirty="0" smtClean="0"/>
            <a:t>5.3% of Canadians have used cannabis in the past year</a:t>
          </a:r>
          <a:endParaRPr lang="en-CA" dirty="0"/>
        </a:p>
      </dgm:t>
    </dgm:pt>
    <dgm:pt modelId="{5054F4F6-8AE4-4A31-BA00-2AE58E7B9CAB}" type="parTrans" cxnId="{25277CFB-52ED-4205-A623-2359A2A8774F}">
      <dgm:prSet/>
      <dgm:spPr/>
      <dgm:t>
        <a:bodyPr/>
        <a:lstStyle/>
        <a:p>
          <a:endParaRPr lang="en-CA"/>
        </a:p>
      </dgm:t>
    </dgm:pt>
    <dgm:pt modelId="{51D94F9A-FE6A-4598-B27E-697EC8727053}" type="sibTrans" cxnId="{25277CFB-52ED-4205-A623-2359A2A8774F}">
      <dgm:prSet/>
      <dgm:spPr/>
      <dgm:t>
        <a:bodyPr/>
        <a:lstStyle/>
        <a:p>
          <a:endParaRPr lang="en-CA"/>
        </a:p>
      </dgm:t>
    </dgm:pt>
    <dgm:pt modelId="{7A5910D9-063E-4F61-9C51-849267717FD7}">
      <dgm:prSet phldrT="[Text]"/>
      <dgm:spPr>
        <a:solidFill>
          <a:srgbClr val="79BA72"/>
        </a:solidFill>
      </dgm:spPr>
      <dgm:t>
        <a:bodyPr/>
        <a:lstStyle/>
        <a:p>
          <a:r>
            <a:rPr lang="en-US" dirty="0" smtClean="0"/>
            <a:t>12.3% of Canadians have used cannabis in the past year</a:t>
          </a:r>
          <a:endParaRPr lang="en-CA" dirty="0"/>
        </a:p>
      </dgm:t>
    </dgm:pt>
    <dgm:pt modelId="{DB446C71-DE4D-44E6-AB9C-74ED633BB64E}" type="parTrans" cxnId="{79D47DEF-8B60-4FA5-B885-5BA4D678B58E}">
      <dgm:prSet/>
      <dgm:spPr/>
      <dgm:t>
        <a:bodyPr/>
        <a:lstStyle/>
        <a:p>
          <a:endParaRPr lang="en-CA"/>
        </a:p>
      </dgm:t>
    </dgm:pt>
    <dgm:pt modelId="{80D6266D-A1EA-4E10-ABBA-A6FA69CDA68E}" type="sibTrans" cxnId="{79D47DEF-8B60-4FA5-B885-5BA4D678B58E}">
      <dgm:prSet/>
      <dgm:spPr/>
      <dgm:t>
        <a:bodyPr/>
        <a:lstStyle/>
        <a:p>
          <a:endParaRPr lang="en-CA"/>
        </a:p>
      </dgm:t>
    </dgm:pt>
    <dgm:pt modelId="{97C80CF8-A9F0-4302-AF43-74EBEF757144}">
      <dgm:prSet phldrT="[Text]"/>
      <dgm:spPr/>
      <dgm:t>
        <a:bodyPr/>
        <a:lstStyle/>
        <a:p>
          <a:r>
            <a:rPr lang="en-US" dirty="0" smtClean="0"/>
            <a:t>22.3% of Canadians have used cannabis in the past year</a:t>
          </a:r>
          <a:endParaRPr lang="en-CA" dirty="0"/>
        </a:p>
      </dgm:t>
    </dgm:pt>
    <dgm:pt modelId="{B81940FA-B961-451F-ABA9-B9CC9B3BDA76}" type="parTrans" cxnId="{7479A357-DE89-4C27-96F7-5C25923E16C2}">
      <dgm:prSet/>
      <dgm:spPr/>
      <dgm:t>
        <a:bodyPr/>
        <a:lstStyle/>
        <a:p>
          <a:endParaRPr lang="en-CA"/>
        </a:p>
      </dgm:t>
    </dgm:pt>
    <dgm:pt modelId="{53F6895D-8933-44D6-8BDB-D333526859A0}" type="sibTrans" cxnId="{7479A357-DE89-4C27-96F7-5C25923E16C2}">
      <dgm:prSet/>
      <dgm:spPr/>
      <dgm:t>
        <a:bodyPr/>
        <a:lstStyle/>
        <a:p>
          <a:endParaRPr lang="en-CA"/>
        </a:p>
      </dgm:t>
    </dgm:pt>
    <dgm:pt modelId="{E72821E9-EA0B-4E1E-85AF-33AF48064982}" type="pres">
      <dgm:prSet presAssocID="{10526CD1-6547-409C-AA63-B982143F7034}" presName="linear" presStyleCnt="0">
        <dgm:presLayoutVars>
          <dgm:dir/>
          <dgm:resizeHandles val="exact"/>
        </dgm:presLayoutVars>
      </dgm:prSet>
      <dgm:spPr/>
      <dgm:t>
        <a:bodyPr/>
        <a:lstStyle/>
        <a:p>
          <a:endParaRPr lang="en-CA"/>
        </a:p>
      </dgm:t>
    </dgm:pt>
    <dgm:pt modelId="{BDE0957E-C131-419F-A271-0C3B21902FC9}" type="pres">
      <dgm:prSet presAssocID="{A77B66A4-46F6-4235-A33E-8B31B5F4042A}" presName="comp" presStyleCnt="0"/>
      <dgm:spPr/>
    </dgm:pt>
    <dgm:pt modelId="{A4FD8F24-5AAB-4089-B0F5-317DC32346F4}" type="pres">
      <dgm:prSet presAssocID="{A77B66A4-46F6-4235-A33E-8B31B5F4042A}" presName="box" presStyleLbl="node1" presStyleIdx="0" presStyleCnt="3"/>
      <dgm:spPr/>
      <dgm:t>
        <a:bodyPr/>
        <a:lstStyle/>
        <a:p>
          <a:endParaRPr lang="en-CA"/>
        </a:p>
      </dgm:t>
    </dgm:pt>
    <dgm:pt modelId="{973F2BA1-2A54-4592-98EA-B7C8F42FEDD2}" type="pres">
      <dgm:prSet presAssocID="{A77B66A4-46F6-4235-A33E-8B31B5F4042A}" presName="img" presStyleLbl="fgImgPlace1" presStyleIdx="0" presStyleCnt="3"/>
      <dgm:spPr>
        <a:blipFill rotWithShape="1">
          <a:blip xmlns:r="http://schemas.openxmlformats.org/officeDocument/2006/relationships" r:embed="rId1"/>
          <a:stretch>
            <a:fillRect/>
          </a:stretch>
        </a:blipFill>
      </dgm:spPr>
      <dgm:t>
        <a:bodyPr/>
        <a:lstStyle/>
        <a:p>
          <a:endParaRPr lang="en-CA"/>
        </a:p>
      </dgm:t>
    </dgm:pt>
    <dgm:pt modelId="{D7AD4EE7-45D8-440F-927E-EB294686AC7A}" type="pres">
      <dgm:prSet presAssocID="{A77B66A4-46F6-4235-A33E-8B31B5F4042A}" presName="text" presStyleLbl="node1" presStyleIdx="0" presStyleCnt="3">
        <dgm:presLayoutVars>
          <dgm:bulletEnabled val="1"/>
        </dgm:presLayoutVars>
      </dgm:prSet>
      <dgm:spPr/>
      <dgm:t>
        <a:bodyPr/>
        <a:lstStyle/>
        <a:p>
          <a:endParaRPr lang="en-CA"/>
        </a:p>
      </dgm:t>
    </dgm:pt>
    <dgm:pt modelId="{EEB0F824-A7B4-4C75-A37D-3626D3466EB7}" type="pres">
      <dgm:prSet presAssocID="{51D94F9A-FE6A-4598-B27E-697EC8727053}" presName="spacer" presStyleCnt="0"/>
      <dgm:spPr/>
    </dgm:pt>
    <dgm:pt modelId="{43F8C1E2-782E-4211-8068-87E57B7FFF52}" type="pres">
      <dgm:prSet presAssocID="{7A5910D9-063E-4F61-9C51-849267717FD7}" presName="comp" presStyleCnt="0"/>
      <dgm:spPr/>
    </dgm:pt>
    <dgm:pt modelId="{87DD45CC-24CC-4AEB-B4E4-3C4192558C4A}" type="pres">
      <dgm:prSet presAssocID="{7A5910D9-063E-4F61-9C51-849267717FD7}" presName="box" presStyleLbl="node1" presStyleIdx="1" presStyleCnt="3"/>
      <dgm:spPr/>
      <dgm:t>
        <a:bodyPr/>
        <a:lstStyle/>
        <a:p>
          <a:endParaRPr lang="en-CA"/>
        </a:p>
      </dgm:t>
    </dgm:pt>
    <dgm:pt modelId="{0249AD7F-4E33-4360-B0DF-626D2AAE0FD4}" type="pres">
      <dgm:prSet presAssocID="{7A5910D9-063E-4F61-9C51-849267717FD7}" presName="img" presStyleLbl="fgImgPlace1" presStyleIdx="1" presStyleCnt="3"/>
      <dgm:spPr>
        <a:blipFill rotWithShape="1">
          <a:blip xmlns:r="http://schemas.openxmlformats.org/officeDocument/2006/relationships" r:embed="rId2"/>
          <a:stretch>
            <a:fillRect/>
          </a:stretch>
        </a:blipFill>
      </dgm:spPr>
    </dgm:pt>
    <dgm:pt modelId="{1E5CD732-B871-493C-878E-8AAA8E0E510F}" type="pres">
      <dgm:prSet presAssocID="{7A5910D9-063E-4F61-9C51-849267717FD7}" presName="text" presStyleLbl="node1" presStyleIdx="1" presStyleCnt="3">
        <dgm:presLayoutVars>
          <dgm:bulletEnabled val="1"/>
        </dgm:presLayoutVars>
      </dgm:prSet>
      <dgm:spPr/>
      <dgm:t>
        <a:bodyPr/>
        <a:lstStyle/>
        <a:p>
          <a:endParaRPr lang="en-CA"/>
        </a:p>
      </dgm:t>
    </dgm:pt>
    <dgm:pt modelId="{C1ED5968-39AF-4C82-85E7-6BEC94EDD622}" type="pres">
      <dgm:prSet presAssocID="{80D6266D-A1EA-4E10-ABBA-A6FA69CDA68E}" presName="spacer" presStyleCnt="0"/>
      <dgm:spPr/>
    </dgm:pt>
    <dgm:pt modelId="{9920EE2D-5E6D-49CD-96E4-563962473FEE}" type="pres">
      <dgm:prSet presAssocID="{97C80CF8-A9F0-4302-AF43-74EBEF757144}" presName="comp" presStyleCnt="0"/>
      <dgm:spPr/>
    </dgm:pt>
    <dgm:pt modelId="{BB7034B3-39D7-4F87-AFD3-A9523A3C72F0}" type="pres">
      <dgm:prSet presAssocID="{97C80CF8-A9F0-4302-AF43-74EBEF757144}" presName="box" presStyleLbl="node1" presStyleIdx="2" presStyleCnt="3"/>
      <dgm:spPr/>
      <dgm:t>
        <a:bodyPr/>
        <a:lstStyle/>
        <a:p>
          <a:endParaRPr lang="en-CA"/>
        </a:p>
      </dgm:t>
    </dgm:pt>
    <dgm:pt modelId="{10E89A55-AA1A-4B17-8BB5-BF480C1E833D}" type="pres">
      <dgm:prSet presAssocID="{97C80CF8-A9F0-4302-AF43-74EBEF757144}" presName="img" presStyleLbl="fgImgPlace1" presStyleIdx="2" presStyleCnt="3"/>
      <dgm:spPr>
        <a:blipFill rotWithShape="1">
          <a:blip xmlns:r="http://schemas.openxmlformats.org/officeDocument/2006/relationships" r:embed="rId1"/>
          <a:stretch>
            <a:fillRect/>
          </a:stretch>
        </a:blipFill>
      </dgm:spPr>
    </dgm:pt>
    <dgm:pt modelId="{AA9B5CF5-C983-4518-BF13-93F3CC56B5A2}" type="pres">
      <dgm:prSet presAssocID="{97C80CF8-A9F0-4302-AF43-74EBEF757144}" presName="text" presStyleLbl="node1" presStyleIdx="2" presStyleCnt="3">
        <dgm:presLayoutVars>
          <dgm:bulletEnabled val="1"/>
        </dgm:presLayoutVars>
      </dgm:prSet>
      <dgm:spPr/>
      <dgm:t>
        <a:bodyPr/>
        <a:lstStyle/>
        <a:p>
          <a:endParaRPr lang="en-CA"/>
        </a:p>
      </dgm:t>
    </dgm:pt>
  </dgm:ptLst>
  <dgm:cxnLst>
    <dgm:cxn modelId="{7479A357-DE89-4C27-96F7-5C25923E16C2}" srcId="{10526CD1-6547-409C-AA63-B982143F7034}" destId="{97C80CF8-A9F0-4302-AF43-74EBEF757144}" srcOrd="2" destOrd="0" parTransId="{B81940FA-B961-451F-ABA9-B9CC9B3BDA76}" sibTransId="{53F6895D-8933-44D6-8BDB-D333526859A0}"/>
    <dgm:cxn modelId="{BB710327-BABE-40B9-9475-749BCF3A1E57}" type="presOf" srcId="{A77B66A4-46F6-4235-A33E-8B31B5F4042A}" destId="{A4FD8F24-5AAB-4089-B0F5-317DC32346F4}" srcOrd="0" destOrd="0" presId="urn:microsoft.com/office/officeart/2005/8/layout/vList4"/>
    <dgm:cxn modelId="{251EEA1A-8DF7-40DB-B06C-676AC0566348}" type="presOf" srcId="{97C80CF8-A9F0-4302-AF43-74EBEF757144}" destId="{BB7034B3-39D7-4F87-AFD3-A9523A3C72F0}" srcOrd="0" destOrd="0" presId="urn:microsoft.com/office/officeart/2005/8/layout/vList4"/>
    <dgm:cxn modelId="{B9ABB51A-1524-4B6D-A3D8-F177232BC37E}" type="presOf" srcId="{7A5910D9-063E-4F61-9C51-849267717FD7}" destId="{87DD45CC-24CC-4AEB-B4E4-3C4192558C4A}" srcOrd="0" destOrd="0" presId="urn:microsoft.com/office/officeart/2005/8/layout/vList4"/>
    <dgm:cxn modelId="{87DA7BB7-50A2-422B-A382-1C2A5FBAC404}" type="presOf" srcId="{97C80CF8-A9F0-4302-AF43-74EBEF757144}" destId="{AA9B5CF5-C983-4518-BF13-93F3CC56B5A2}" srcOrd="1" destOrd="0" presId="urn:microsoft.com/office/officeart/2005/8/layout/vList4"/>
    <dgm:cxn modelId="{737D4E2F-6C36-4320-BB27-5DB85F56F902}" type="presOf" srcId="{A77B66A4-46F6-4235-A33E-8B31B5F4042A}" destId="{D7AD4EE7-45D8-440F-927E-EB294686AC7A}" srcOrd="1" destOrd="0" presId="urn:microsoft.com/office/officeart/2005/8/layout/vList4"/>
    <dgm:cxn modelId="{25277CFB-52ED-4205-A623-2359A2A8774F}" srcId="{10526CD1-6547-409C-AA63-B982143F7034}" destId="{A77B66A4-46F6-4235-A33E-8B31B5F4042A}" srcOrd="0" destOrd="0" parTransId="{5054F4F6-8AE4-4A31-BA00-2AE58E7B9CAB}" sibTransId="{51D94F9A-FE6A-4598-B27E-697EC8727053}"/>
    <dgm:cxn modelId="{91D9BCBD-61C3-4C25-B7D0-55F08D7A1C86}" type="presOf" srcId="{7A5910D9-063E-4F61-9C51-849267717FD7}" destId="{1E5CD732-B871-493C-878E-8AAA8E0E510F}" srcOrd="1" destOrd="0" presId="urn:microsoft.com/office/officeart/2005/8/layout/vList4"/>
    <dgm:cxn modelId="{6C425B2F-BD87-45E0-9BEC-07E9CCE2A342}" type="presOf" srcId="{10526CD1-6547-409C-AA63-B982143F7034}" destId="{E72821E9-EA0B-4E1E-85AF-33AF48064982}" srcOrd="0" destOrd="0" presId="urn:microsoft.com/office/officeart/2005/8/layout/vList4"/>
    <dgm:cxn modelId="{79D47DEF-8B60-4FA5-B885-5BA4D678B58E}" srcId="{10526CD1-6547-409C-AA63-B982143F7034}" destId="{7A5910D9-063E-4F61-9C51-849267717FD7}" srcOrd="1" destOrd="0" parTransId="{DB446C71-DE4D-44E6-AB9C-74ED633BB64E}" sibTransId="{80D6266D-A1EA-4E10-ABBA-A6FA69CDA68E}"/>
    <dgm:cxn modelId="{8F8D2855-4DE4-4664-899A-566907059D13}" type="presParOf" srcId="{E72821E9-EA0B-4E1E-85AF-33AF48064982}" destId="{BDE0957E-C131-419F-A271-0C3B21902FC9}" srcOrd="0" destOrd="0" presId="urn:microsoft.com/office/officeart/2005/8/layout/vList4"/>
    <dgm:cxn modelId="{98C37D93-8A44-4D67-A5B4-CC718D8C2A9C}" type="presParOf" srcId="{BDE0957E-C131-419F-A271-0C3B21902FC9}" destId="{A4FD8F24-5AAB-4089-B0F5-317DC32346F4}" srcOrd="0" destOrd="0" presId="urn:microsoft.com/office/officeart/2005/8/layout/vList4"/>
    <dgm:cxn modelId="{4F936FCF-3FED-4DE0-8C5B-A03D3AE98C14}" type="presParOf" srcId="{BDE0957E-C131-419F-A271-0C3B21902FC9}" destId="{973F2BA1-2A54-4592-98EA-B7C8F42FEDD2}" srcOrd="1" destOrd="0" presId="urn:microsoft.com/office/officeart/2005/8/layout/vList4"/>
    <dgm:cxn modelId="{031FB806-0404-46B5-9C53-E4D41217D84C}" type="presParOf" srcId="{BDE0957E-C131-419F-A271-0C3B21902FC9}" destId="{D7AD4EE7-45D8-440F-927E-EB294686AC7A}" srcOrd="2" destOrd="0" presId="urn:microsoft.com/office/officeart/2005/8/layout/vList4"/>
    <dgm:cxn modelId="{6EFB3CDC-588D-474A-A820-BC8898FE2987}" type="presParOf" srcId="{E72821E9-EA0B-4E1E-85AF-33AF48064982}" destId="{EEB0F824-A7B4-4C75-A37D-3626D3466EB7}" srcOrd="1" destOrd="0" presId="urn:microsoft.com/office/officeart/2005/8/layout/vList4"/>
    <dgm:cxn modelId="{4FAE2E19-8300-4AC8-B6EC-9D95EE347368}" type="presParOf" srcId="{E72821E9-EA0B-4E1E-85AF-33AF48064982}" destId="{43F8C1E2-782E-4211-8068-87E57B7FFF52}" srcOrd="2" destOrd="0" presId="urn:microsoft.com/office/officeart/2005/8/layout/vList4"/>
    <dgm:cxn modelId="{42DCF040-EFB0-4E7A-937A-80325811DB42}" type="presParOf" srcId="{43F8C1E2-782E-4211-8068-87E57B7FFF52}" destId="{87DD45CC-24CC-4AEB-B4E4-3C4192558C4A}" srcOrd="0" destOrd="0" presId="urn:microsoft.com/office/officeart/2005/8/layout/vList4"/>
    <dgm:cxn modelId="{0C503653-6226-47A8-B47B-0D0E8E6BF9B6}" type="presParOf" srcId="{43F8C1E2-782E-4211-8068-87E57B7FFF52}" destId="{0249AD7F-4E33-4360-B0DF-626D2AAE0FD4}" srcOrd="1" destOrd="0" presId="urn:microsoft.com/office/officeart/2005/8/layout/vList4"/>
    <dgm:cxn modelId="{A3140BA7-0374-48C2-833E-13F61DD47439}" type="presParOf" srcId="{43F8C1E2-782E-4211-8068-87E57B7FFF52}" destId="{1E5CD732-B871-493C-878E-8AAA8E0E510F}" srcOrd="2" destOrd="0" presId="urn:microsoft.com/office/officeart/2005/8/layout/vList4"/>
    <dgm:cxn modelId="{FC4D2602-9492-4C0F-8735-A5A67AD4B350}" type="presParOf" srcId="{E72821E9-EA0B-4E1E-85AF-33AF48064982}" destId="{C1ED5968-39AF-4C82-85E7-6BEC94EDD622}" srcOrd="3" destOrd="0" presId="urn:microsoft.com/office/officeart/2005/8/layout/vList4"/>
    <dgm:cxn modelId="{C0D8A588-1A0A-4B68-88D4-286807DC965B}" type="presParOf" srcId="{E72821E9-EA0B-4E1E-85AF-33AF48064982}" destId="{9920EE2D-5E6D-49CD-96E4-563962473FEE}" srcOrd="4" destOrd="0" presId="urn:microsoft.com/office/officeart/2005/8/layout/vList4"/>
    <dgm:cxn modelId="{1DB4CBCD-2734-47BC-8CD7-C0466CA1C0BC}" type="presParOf" srcId="{9920EE2D-5E6D-49CD-96E4-563962473FEE}" destId="{BB7034B3-39D7-4F87-AFD3-A9523A3C72F0}" srcOrd="0" destOrd="0" presId="urn:microsoft.com/office/officeart/2005/8/layout/vList4"/>
    <dgm:cxn modelId="{5ED1D73D-1348-4B81-B051-8244F729F801}" type="presParOf" srcId="{9920EE2D-5E6D-49CD-96E4-563962473FEE}" destId="{10E89A55-AA1A-4B17-8BB5-BF480C1E833D}" srcOrd="1" destOrd="0" presId="urn:microsoft.com/office/officeart/2005/8/layout/vList4"/>
    <dgm:cxn modelId="{ECCD2166-3369-4447-BC72-5B087F2E398B}" type="presParOf" srcId="{9920EE2D-5E6D-49CD-96E4-563962473FEE}" destId="{AA9B5CF5-C983-4518-BF13-93F3CC56B5A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AA4C3D-C625-497C-95BF-9E9144A8341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CA"/>
        </a:p>
      </dgm:t>
    </dgm:pt>
    <dgm:pt modelId="{3870C8A7-074E-48B2-870F-AE1D058B4189}">
      <dgm:prSet/>
      <dgm:spPr/>
      <dgm:t>
        <a:bodyPr/>
        <a:lstStyle/>
        <a:p>
          <a:pPr rtl="0"/>
          <a:r>
            <a:rPr lang="en-GB" b="0" baseline="0" dirty="0" smtClean="0"/>
            <a:t>Recreational cannabis was legalized yesterday. At least five people in this room are currently under the influence.</a:t>
          </a:r>
          <a:endParaRPr lang="en-CA" dirty="0"/>
        </a:p>
      </dgm:t>
    </dgm:pt>
    <dgm:pt modelId="{A21CAD98-C265-447D-80E7-1FCC10EEEE6F}" type="parTrans" cxnId="{4A18814A-2748-4371-97FC-EA33AC434A6E}">
      <dgm:prSet/>
      <dgm:spPr/>
      <dgm:t>
        <a:bodyPr/>
        <a:lstStyle/>
        <a:p>
          <a:endParaRPr lang="en-CA"/>
        </a:p>
      </dgm:t>
    </dgm:pt>
    <dgm:pt modelId="{CD9C893F-CD92-48C0-9C77-6245AC289D0B}" type="sibTrans" cxnId="{4A18814A-2748-4371-97FC-EA33AC434A6E}">
      <dgm:prSet/>
      <dgm:spPr/>
      <dgm:t>
        <a:bodyPr/>
        <a:lstStyle/>
        <a:p>
          <a:endParaRPr lang="en-CA"/>
        </a:p>
      </dgm:t>
    </dgm:pt>
    <dgm:pt modelId="{38BC99FF-0A26-4153-B5E0-49BBE2040438}">
      <dgm:prSet/>
      <dgm:spPr/>
      <dgm:t>
        <a:bodyPr/>
        <a:lstStyle/>
        <a:p>
          <a:pPr rtl="0"/>
          <a:r>
            <a:rPr lang="en-GB" b="0" baseline="0" dirty="0" smtClean="0"/>
            <a:t>TRUE</a:t>
          </a:r>
          <a:endParaRPr lang="en-CA" dirty="0"/>
        </a:p>
      </dgm:t>
    </dgm:pt>
    <dgm:pt modelId="{72512D56-2083-4E97-966B-31984195BA82}" type="parTrans" cxnId="{B9BA0AED-E3A5-4041-9AE1-3E54B8C84761}">
      <dgm:prSet/>
      <dgm:spPr/>
      <dgm:t>
        <a:bodyPr/>
        <a:lstStyle/>
        <a:p>
          <a:endParaRPr lang="en-CA"/>
        </a:p>
      </dgm:t>
    </dgm:pt>
    <dgm:pt modelId="{27D91D8F-D0AD-429D-A2BF-61ED56597300}" type="sibTrans" cxnId="{B9BA0AED-E3A5-4041-9AE1-3E54B8C84761}">
      <dgm:prSet/>
      <dgm:spPr/>
      <dgm:t>
        <a:bodyPr/>
        <a:lstStyle/>
        <a:p>
          <a:endParaRPr lang="en-CA"/>
        </a:p>
      </dgm:t>
    </dgm:pt>
    <dgm:pt modelId="{41FF3A74-A4CC-467E-9104-72B0D40A52D1}">
      <dgm:prSet/>
      <dgm:spPr/>
      <dgm:t>
        <a:bodyPr/>
        <a:lstStyle/>
        <a:p>
          <a:pPr rtl="0"/>
          <a:r>
            <a:rPr lang="en-GB" b="0" baseline="0" dirty="0" smtClean="0"/>
            <a:t>FALSE </a:t>
          </a:r>
          <a:endParaRPr lang="en-CA" dirty="0"/>
        </a:p>
      </dgm:t>
    </dgm:pt>
    <dgm:pt modelId="{9B910899-4939-4EE3-9F74-757D6EF80EEB}" type="parTrans" cxnId="{45AF2CF4-CFBB-4874-88EA-9860363A1352}">
      <dgm:prSet/>
      <dgm:spPr/>
    </dgm:pt>
    <dgm:pt modelId="{94F5B54A-8DA9-498F-A73B-4261D697E993}" type="sibTrans" cxnId="{45AF2CF4-CFBB-4874-88EA-9860363A1352}">
      <dgm:prSet/>
      <dgm:spPr/>
    </dgm:pt>
    <dgm:pt modelId="{70F5DF90-838D-4841-A343-7F44C16CEB47}" type="pres">
      <dgm:prSet presAssocID="{6AAA4C3D-C625-497C-95BF-9E9144A8341F}" presName="Name0" presStyleCnt="0">
        <dgm:presLayoutVars>
          <dgm:chPref val="1"/>
          <dgm:dir/>
          <dgm:animOne val="branch"/>
          <dgm:animLvl val="lvl"/>
          <dgm:resizeHandles/>
        </dgm:presLayoutVars>
      </dgm:prSet>
      <dgm:spPr/>
      <dgm:t>
        <a:bodyPr/>
        <a:lstStyle/>
        <a:p>
          <a:endParaRPr lang="en-CA"/>
        </a:p>
      </dgm:t>
    </dgm:pt>
    <dgm:pt modelId="{46831B6E-EE38-4100-927B-78A3436F729D}" type="pres">
      <dgm:prSet presAssocID="{3870C8A7-074E-48B2-870F-AE1D058B4189}" presName="vertOne" presStyleCnt="0"/>
      <dgm:spPr/>
    </dgm:pt>
    <dgm:pt modelId="{BD26C06E-E730-4B5D-8EE8-9853D8D5E614}" type="pres">
      <dgm:prSet presAssocID="{3870C8A7-074E-48B2-870F-AE1D058B4189}" presName="txOne" presStyleLbl="node0" presStyleIdx="0" presStyleCnt="1">
        <dgm:presLayoutVars>
          <dgm:chPref val="3"/>
        </dgm:presLayoutVars>
      </dgm:prSet>
      <dgm:spPr/>
      <dgm:t>
        <a:bodyPr/>
        <a:lstStyle/>
        <a:p>
          <a:endParaRPr lang="en-CA"/>
        </a:p>
      </dgm:t>
    </dgm:pt>
    <dgm:pt modelId="{39C2BF85-B80F-4FA8-A4A0-F6EABEFA730A}" type="pres">
      <dgm:prSet presAssocID="{3870C8A7-074E-48B2-870F-AE1D058B4189}" presName="parTransOne" presStyleCnt="0"/>
      <dgm:spPr/>
    </dgm:pt>
    <dgm:pt modelId="{DB392078-BF86-4B1A-AF1C-9A42C24820C7}" type="pres">
      <dgm:prSet presAssocID="{3870C8A7-074E-48B2-870F-AE1D058B4189}" presName="horzOne" presStyleCnt="0"/>
      <dgm:spPr/>
    </dgm:pt>
    <dgm:pt modelId="{CFB8E0B6-73B8-484E-907C-5E063061A7E0}" type="pres">
      <dgm:prSet presAssocID="{38BC99FF-0A26-4153-B5E0-49BBE2040438}" presName="vertTwo" presStyleCnt="0"/>
      <dgm:spPr/>
    </dgm:pt>
    <dgm:pt modelId="{E3CA91E7-87B4-4001-842A-0F24934F2F01}" type="pres">
      <dgm:prSet presAssocID="{38BC99FF-0A26-4153-B5E0-49BBE2040438}" presName="txTwo" presStyleLbl="node2" presStyleIdx="0" presStyleCnt="2">
        <dgm:presLayoutVars>
          <dgm:chPref val="3"/>
        </dgm:presLayoutVars>
      </dgm:prSet>
      <dgm:spPr/>
      <dgm:t>
        <a:bodyPr/>
        <a:lstStyle/>
        <a:p>
          <a:endParaRPr lang="en-CA"/>
        </a:p>
      </dgm:t>
    </dgm:pt>
    <dgm:pt modelId="{9E4EDEE4-C884-4B7E-89EE-23BC58B0763E}" type="pres">
      <dgm:prSet presAssocID="{38BC99FF-0A26-4153-B5E0-49BBE2040438}" presName="horzTwo" presStyleCnt="0"/>
      <dgm:spPr/>
    </dgm:pt>
    <dgm:pt modelId="{5E4D7456-9CC2-40C9-A5AF-B9BE250F7324}" type="pres">
      <dgm:prSet presAssocID="{27D91D8F-D0AD-429D-A2BF-61ED56597300}" presName="sibSpaceTwo" presStyleCnt="0"/>
      <dgm:spPr/>
    </dgm:pt>
    <dgm:pt modelId="{DE495D5A-D39C-4B00-A221-AB23C72940C4}" type="pres">
      <dgm:prSet presAssocID="{41FF3A74-A4CC-467E-9104-72B0D40A52D1}" presName="vertTwo" presStyleCnt="0"/>
      <dgm:spPr/>
    </dgm:pt>
    <dgm:pt modelId="{B9C80DA9-BE18-4C68-9A39-8130B7C1AA7F}" type="pres">
      <dgm:prSet presAssocID="{41FF3A74-A4CC-467E-9104-72B0D40A52D1}" presName="txTwo" presStyleLbl="node2" presStyleIdx="1" presStyleCnt="2">
        <dgm:presLayoutVars>
          <dgm:chPref val="3"/>
        </dgm:presLayoutVars>
      </dgm:prSet>
      <dgm:spPr/>
      <dgm:t>
        <a:bodyPr/>
        <a:lstStyle/>
        <a:p>
          <a:endParaRPr lang="en-CA"/>
        </a:p>
      </dgm:t>
    </dgm:pt>
    <dgm:pt modelId="{75750631-963A-42DA-85B2-82FC065DAFD9}" type="pres">
      <dgm:prSet presAssocID="{41FF3A74-A4CC-467E-9104-72B0D40A52D1}" presName="horzTwo" presStyleCnt="0"/>
      <dgm:spPr/>
    </dgm:pt>
  </dgm:ptLst>
  <dgm:cxnLst>
    <dgm:cxn modelId="{4A18814A-2748-4371-97FC-EA33AC434A6E}" srcId="{6AAA4C3D-C625-497C-95BF-9E9144A8341F}" destId="{3870C8A7-074E-48B2-870F-AE1D058B4189}" srcOrd="0" destOrd="0" parTransId="{A21CAD98-C265-447D-80E7-1FCC10EEEE6F}" sibTransId="{CD9C893F-CD92-48C0-9C77-6245AC289D0B}"/>
    <dgm:cxn modelId="{7AB06FD5-F9E7-4424-9E02-F17A8E603EC3}" type="presOf" srcId="{3870C8A7-074E-48B2-870F-AE1D058B4189}" destId="{BD26C06E-E730-4B5D-8EE8-9853D8D5E614}" srcOrd="0" destOrd="0" presId="urn:microsoft.com/office/officeart/2005/8/layout/hierarchy4"/>
    <dgm:cxn modelId="{45AF2CF4-CFBB-4874-88EA-9860363A1352}" srcId="{3870C8A7-074E-48B2-870F-AE1D058B4189}" destId="{41FF3A74-A4CC-467E-9104-72B0D40A52D1}" srcOrd="1" destOrd="0" parTransId="{9B910899-4939-4EE3-9F74-757D6EF80EEB}" sibTransId="{94F5B54A-8DA9-498F-A73B-4261D697E993}"/>
    <dgm:cxn modelId="{21C4EBCF-8A71-4A41-84A6-867E8B935356}" type="presOf" srcId="{6AAA4C3D-C625-497C-95BF-9E9144A8341F}" destId="{70F5DF90-838D-4841-A343-7F44C16CEB47}" srcOrd="0" destOrd="0" presId="urn:microsoft.com/office/officeart/2005/8/layout/hierarchy4"/>
    <dgm:cxn modelId="{B9BA0AED-E3A5-4041-9AE1-3E54B8C84761}" srcId="{3870C8A7-074E-48B2-870F-AE1D058B4189}" destId="{38BC99FF-0A26-4153-B5E0-49BBE2040438}" srcOrd="0" destOrd="0" parTransId="{72512D56-2083-4E97-966B-31984195BA82}" sibTransId="{27D91D8F-D0AD-429D-A2BF-61ED56597300}"/>
    <dgm:cxn modelId="{32641D4F-1CC9-48F8-999A-92BE52B8881A}" type="presOf" srcId="{38BC99FF-0A26-4153-B5E0-49BBE2040438}" destId="{E3CA91E7-87B4-4001-842A-0F24934F2F01}" srcOrd="0" destOrd="0" presId="urn:microsoft.com/office/officeart/2005/8/layout/hierarchy4"/>
    <dgm:cxn modelId="{B17D389A-3C63-43D6-8BEF-BD8E94A84871}" type="presOf" srcId="{41FF3A74-A4CC-467E-9104-72B0D40A52D1}" destId="{B9C80DA9-BE18-4C68-9A39-8130B7C1AA7F}" srcOrd="0" destOrd="0" presId="urn:microsoft.com/office/officeart/2005/8/layout/hierarchy4"/>
    <dgm:cxn modelId="{88DD8ECC-22E1-4A32-9E09-15CB11B682DB}" type="presParOf" srcId="{70F5DF90-838D-4841-A343-7F44C16CEB47}" destId="{46831B6E-EE38-4100-927B-78A3436F729D}" srcOrd="0" destOrd="0" presId="urn:microsoft.com/office/officeart/2005/8/layout/hierarchy4"/>
    <dgm:cxn modelId="{B4050887-C0BE-433A-9166-4169EAD88EC3}" type="presParOf" srcId="{46831B6E-EE38-4100-927B-78A3436F729D}" destId="{BD26C06E-E730-4B5D-8EE8-9853D8D5E614}" srcOrd="0" destOrd="0" presId="urn:microsoft.com/office/officeart/2005/8/layout/hierarchy4"/>
    <dgm:cxn modelId="{98BB598F-011A-4450-8D20-E50CBB02F86F}" type="presParOf" srcId="{46831B6E-EE38-4100-927B-78A3436F729D}" destId="{39C2BF85-B80F-4FA8-A4A0-F6EABEFA730A}" srcOrd="1" destOrd="0" presId="urn:microsoft.com/office/officeart/2005/8/layout/hierarchy4"/>
    <dgm:cxn modelId="{F5B7F386-16BC-4767-8D10-F34F478C548E}" type="presParOf" srcId="{46831B6E-EE38-4100-927B-78A3436F729D}" destId="{DB392078-BF86-4B1A-AF1C-9A42C24820C7}" srcOrd="2" destOrd="0" presId="urn:microsoft.com/office/officeart/2005/8/layout/hierarchy4"/>
    <dgm:cxn modelId="{41E15DC8-DADC-4E67-A0FA-E72967599314}" type="presParOf" srcId="{DB392078-BF86-4B1A-AF1C-9A42C24820C7}" destId="{CFB8E0B6-73B8-484E-907C-5E063061A7E0}" srcOrd="0" destOrd="0" presId="urn:microsoft.com/office/officeart/2005/8/layout/hierarchy4"/>
    <dgm:cxn modelId="{658E7F60-C462-48E4-B508-FCF4B6CD4368}" type="presParOf" srcId="{CFB8E0B6-73B8-484E-907C-5E063061A7E0}" destId="{E3CA91E7-87B4-4001-842A-0F24934F2F01}" srcOrd="0" destOrd="0" presId="urn:microsoft.com/office/officeart/2005/8/layout/hierarchy4"/>
    <dgm:cxn modelId="{82CF034E-0B63-44EF-BB3B-AF784732D8C4}" type="presParOf" srcId="{CFB8E0B6-73B8-484E-907C-5E063061A7E0}" destId="{9E4EDEE4-C884-4B7E-89EE-23BC58B0763E}" srcOrd="1" destOrd="0" presId="urn:microsoft.com/office/officeart/2005/8/layout/hierarchy4"/>
    <dgm:cxn modelId="{EA26DB6E-3523-4DF0-9A5E-DE17F3C1CB1C}" type="presParOf" srcId="{DB392078-BF86-4B1A-AF1C-9A42C24820C7}" destId="{5E4D7456-9CC2-40C9-A5AF-B9BE250F7324}" srcOrd="1" destOrd="0" presId="urn:microsoft.com/office/officeart/2005/8/layout/hierarchy4"/>
    <dgm:cxn modelId="{AFDEBC4A-E044-4C96-BACE-750C6C27E96F}" type="presParOf" srcId="{DB392078-BF86-4B1A-AF1C-9A42C24820C7}" destId="{DE495D5A-D39C-4B00-A221-AB23C72940C4}" srcOrd="2" destOrd="0" presId="urn:microsoft.com/office/officeart/2005/8/layout/hierarchy4"/>
    <dgm:cxn modelId="{D8C0DD5B-D7D2-493D-8D3D-1ED13BAF4B6F}" type="presParOf" srcId="{DE495D5A-D39C-4B00-A221-AB23C72940C4}" destId="{B9C80DA9-BE18-4C68-9A39-8130B7C1AA7F}" srcOrd="0" destOrd="0" presId="urn:microsoft.com/office/officeart/2005/8/layout/hierarchy4"/>
    <dgm:cxn modelId="{2A0F38C7-FB1E-4784-8A78-6359AD7D0CE3}" type="presParOf" srcId="{DE495D5A-D39C-4B00-A221-AB23C72940C4}" destId="{75750631-963A-42DA-85B2-82FC065DAFD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AA4C3D-C625-497C-95BF-9E9144A8341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CA"/>
        </a:p>
      </dgm:t>
    </dgm:pt>
    <dgm:pt modelId="{3870C8A7-074E-48B2-870F-AE1D058B4189}">
      <dgm:prSet/>
      <dgm:spPr/>
      <dgm:t>
        <a:bodyPr/>
        <a:lstStyle/>
        <a:p>
          <a:pPr rtl="0"/>
          <a:r>
            <a:rPr lang="en-GB" b="0" baseline="0" dirty="0" smtClean="0"/>
            <a:t>Recreational cannabis was legalized yesterday. At least five people in this room are currently under the influence.</a:t>
          </a:r>
          <a:endParaRPr lang="en-CA" dirty="0"/>
        </a:p>
      </dgm:t>
    </dgm:pt>
    <dgm:pt modelId="{A21CAD98-C265-447D-80E7-1FCC10EEEE6F}" type="parTrans" cxnId="{4A18814A-2748-4371-97FC-EA33AC434A6E}">
      <dgm:prSet/>
      <dgm:spPr/>
      <dgm:t>
        <a:bodyPr/>
        <a:lstStyle/>
        <a:p>
          <a:endParaRPr lang="en-CA"/>
        </a:p>
      </dgm:t>
    </dgm:pt>
    <dgm:pt modelId="{CD9C893F-CD92-48C0-9C77-6245AC289D0B}" type="sibTrans" cxnId="{4A18814A-2748-4371-97FC-EA33AC434A6E}">
      <dgm:prSet/>
      <dgm:spPr/>
      <dgm:t>
        <a:bodyPr/>
        <a:lstStyle/>
        <a:p>
          <a:endParaRPr lang="en-CA"/>
        </a:p>
      </dgm:t>
    </dgm:pt>
    <dgm:pt modelId="{38BC99FF-0A26-4153-B5E0-49BBE2040438}">
      <dgm:prSet/>
      <dgm:spPr>
        <a:solidFill>
          <a:srgbClr val="79BA72"/>
        </a:solidFill>
      </dgm:spPr>
      <dgm:t>
        <a:bodyPr/>
        <a:lstStyle/>
        <a:p>
          <a:pPr rtl="0"/>
          <a:r>
            <a:rPr lang="en-GB" b="0" baseline="0" dirty="0" smtClean="0"/>
            <a:t>TRUE</a:t>
          </a:r>
          <a:endParaRPr lang="en-CA" dirty="0"/>
        </a:p>
      </dgm:t>
    </dgm:pt>
    <dgm:pt modelId="{72512D56-2083-4E97-966B-31984195BA82}" type="parTrans" cxnId="{B9BA0AED-E3A5-4041-9AE1-3E54B8C84761}">
      <dgm:prSet/>
      <dgm:spPr/>
      <dgm:t>
        <a:bodyPr/>
        <a:lstStyle/>
        <a:p>
          <a:endParaRPr lang="en-CA"/>
        </a:p>
      </dgm:t>
    </dgm:pt>
    <dgm:pt modelId="{27D91D8F-D0AD-429D-A2BF-61ED56597300}" type="sibTrans" cxnId="{B9BA0AED-E3A5-4041-9AE1-3E54B8C84761}">
      <dgm:prSet/>
      <dgm:spPr/>
      <dgm:t>
        <a:bodyPr/>
        <a:lstStyle/>
        <a:p>
          <a:endParaRPr lang="en-CA"/>
        </a:p>
      </dgm:t>
    </dgm:pt>
    <dgm:pt modelId="{41FF3A74-A4CC-467E-9104-72B0D40A52D1}">
      <dgm:prSet/>
      <dgm:spPr>
        <a:solidFill>
          <a:srgbClr val="79BA72"/>
        </a:solidFill>
      </dgm:spPr>
      <dgm:t>
        <a:bodyPr/>
        <a:lstStyle/>
        <a:p>
          <a:pPr rtl="0"/>
          <a:r>
            <a:rPr lang="en-GB" b="0" baseline="0" dirty="0" smtClean="0"/>
            <a:t>FALSE </a:t>
          </a:r>
          <a:endParaRPr lang="en-CA" dirty="0"/>
        </a:p>
      </dgm:t>
    </dgm:pt>
    <dgm:pt modelId="{9B910899-4939-4EE3-9F74-757D6EF80EEB}" type="parTrans" cxnId="{45AF2CF4-CFBB-4874-88EA-9860363A1352}">
      <dgm:prSet/>
      <dgm:spPr/>
      <dgm:t>
        <a:bodyPr/>
        <a:lstStyle/>
        <a:p>
          <a:endParaRPr lang="en-CA"/>
        </a:p>
      </dgm:t>
    </dgm:pt>
    <dgm:pt modelId="{94F5B54A-8DA9-498F-A73B-4261D697E993}" type="sibTrans" cxnId="{45AF2CF4-CFBB-4874-88EA-9860363A1352}">
      <dgm:prSet/>
      <dgm:spPr/>
      <dgm:t>
        <a:bodyPr/>
        <a:lstStyle/>
        <a:p>
          <a:endParaRPr lang="en-CA"/>
        </a:p>
      </dgm:t>
    </dgm:pt>
    <dgm:pt modelId="{70F5DF90-838D-4841-A343-7F44C16CEB47}" type="pres">
      <dgm:prSet presAssocID="{6AAA4C3D-C625-497C-95BF-9E9144A8341F}" presName="Name0" presStyleCnt="0">
        <dgm:presLayoutVars>
          <dgm:chPref val="1"/>
          <dgm:dir/>
          <dgm:animOne val="branch"/>
          <dgm:animLvl val="lvl"/>
          <dgm:resizeHandles/>
        </dgm:presLayoutVars>
      </dgm:prSet>
      <dgm:spPr/>
      <dgm:t>
        <a:bodyPr/>
        <a:lstStyle/>
        <a:p>
          <a:endParaRPr lang="en-CA"/>
        </a:p>
      </dgm:t>
    </dgm:pt>
    <dgm:pt modelId="{46831B6E-EE38-4100-927B-78A3436F729D}" type="pres">
      <dgm:prSet presAssocID="{3870C8A7-074E-48B2-870F-AE1D058B4189}" presName="vertOne" presStyleCnt="0"/>
      <dgm:spPr/>
    </dgm:pt>
    <dgm:pt modelId="{BD26C06E-E730-4B5D-8EE8-9853D8D5E614}" type="pres">
      <dgm:prSet presAssocID="{3870C8A7-074E-48B2-870F-AE1D058B4189}" presName="txOne" presStyleLbl="node0" presStyleIdx="0" presStyleCnt="1">
        <dgm:presLayoutVars>
          <dgm:chPref val="3"/>
        </dgm:presLayoutVars>
      </dgm:prSet>
      <dgm:spPr/>
      <dgm:t>
        <a:bodyPr/>
        <a:lstStyle/>
        <a:p>
          <a:endParaRPr lang="en-CA"/>
        </a:p>
      </dgm:t>
    </dgm:pt>
    <dgm:pt modelId="{39C2BF85-B80F-4FA8-A4A0-F6EABEFA730A}" type="pres">
      <dgm:prSet presAssocID="{3870C8A7-074E-48B2-870F-AE1D058B4189}" presName="parTransOne" presStyleCnt="0"/>
      <dgm:spPr/>
    </dgm:pt>
    <dgm:pt modelId="{DB392078-BF86-4B1A-AF1C-9A42C24820C7}" type="pres">
      <dgm:prSet presAssocID="{3870C8A7-074E-48B2-870F-AE1D058B4189}" presName="horzOne" presStyleCnt="0"/>
      <dgm:spPr/>
    </dgm:pt>
    <dgm:pt modelId="{CFB8E0B6-73B8-484E-907C-5E063061A7E0}" type="pres">
      <dgm:prSet presAssocID="{38BC99FF-0A26-4153-B5E0-49BBE2040438}" presName="vertTwo" presStyleCnt="0"/>
      <dgm:spPr/>
    </dgm:pt>
    <dgm:pt modelId="{E3CA91E7-87B4-4001-842A-0F24934F2F01}" type="pres">
      <dgm:prSet presAssocID="{38BC99FF-0A26-4153-B5E0-49BBE2040438}" presName="txTwo" presStyleLbl="node2" presStyleIdx="0" presStyleCnt="2">
        <dgm:presLayoutVars>
          <dgm:chPref val="3"/>
        </dgm:presLayoutVars>
      </dgm:prSet>
      <dgm:spPr/>
      <dgm:t>
        <a:bodyPr/>
        <a:lstStyle/>
        <a:p>
          <a:endParaRPr lang="en-CA"/>
        </a:p>
      </dgm:t>
    </dgm:pt>
    <dgm:pt modelId="{9E4EDEE4-C884-4B7E-89EE-23BC58B0763E}" type="pres">
      <dgm:prSet presAssocID="{38BC99FF-0A26-4153-B5E0-49BBE2040438}" presName="horzTwo" presStyleCnt="0"/>
      <dgm:spPr/>
    </dgm:pt>
    <dgm:pt modelId="{5E4D7456-9CC2-40C9-A5AF-B9BE250F7324}" type="pres">
      <dgm:prSet presAssocID="{27D91D8F-D0AD-429D-A2BF-61ED56597300}" presName="sibSpaceTwo" presStyleCnt="0"/>
      <dgm:spPr/>
    </dgm:pt>
    <dgm:pt modelId="{DE495D5A-D39C-4B00-A221-AB23C72940C4}" type="pres">
      <dgm:prSet presAssocID="{41FF3A74-A4CC-467E-9104-72B0D40A52D1}" presName="vertTwo" presStyleCnt="0"/>
      <dgm:spPr/>
    </dgm:pt>
    <dgm:pt modelId="{B9C80DA9-BE18-4C68-9A39-8130B7C1AA7F}" type="pres">
      <dgm:prSet presAssocID="{41FF3A74-A4CC-467E-9104-72B0D40A52D1}" presName="txTwo" presStyleLbl="node2" presStyleIdx="1" presStyleCnt="2">
        <dgm:presLayoutVars>
          <dgm:chPref val="3"/>
        </dgm:presLayoutVars>
      </dgm:prSet>
      <dgm:spPr/>
      <dgm:t>
        <a:bodyPr/>
        <a:lstStyle/>
        <a:p>
          <a:endParaRPr lang="en-CA"/>
        </a:p>
      </dgm:t>
    </dgm:pt>
    <dgm:pt modelId="{75750631-963A-42DA-85B2-82FC065DAFD9}" type="pres">
      <dgm:prSet presAssocID="{41FF3A74-A4CC-467E-9104-72B0D40A52D1}" presName="horzTwo" presStyleCnt="0"/>
      <dgm:spPr/>
    </dgm:pt>
  </dgm:ptLst>
  <dgm:cxnLst>
    <dgm:cxn modelId="{45AF2CF4-CFBB-4874-88EA-9860363A1352}" srcId="{3870C8A7-074E-48B2-870F-AE1D058B4189}" destId="{41FF3A74-A4CC-467E-9104-72B0D40A52D1}" srcOrd="1" destOrd="0" parTransId="{9B910899-4939-4EE3-9F74-757D6EF80EEB}" sibTransId="{94F5B54A-8DA9-498F-A73B-4261D697E993}"/>
    <dgm:cxn modelId="{4A18814A-2748-4371-97FC-EA33AC434A6E}" srcId="{6AAA4C3D-C625-497C-95BF-9E9144A8341F}" destId="{3870C8A7-074E-48B2-870F-AE1D058B4189}" srcOrd="0" destOrd="0" parTransId="{A21CAD98-C265-447D-80E7-1FCC10EEEE6F}" sibTransId="{CD9C893F-CD92-48C0-9C77-6245AC289D0B}"/>
    <dgm:cxn modelId="{85CA65B5-D9C7-4083-8E8D-7EE1D9ED57E3}" type="presOf" srcId="{41FF3A74-A4CC-467E-9104-72B0D40A52D1}" destId="{B9C80DA9-BE18-4C68-9A39-8130B7C1AA7F}" srcOrd="0" destOrd="0" presId="urn:microsoft.com/office/officeart/2005/8/layout/hierarchy4"/>
    <dgm:cxn modelId="{C4A647B1-85AC-4048-BAFA-6886277F6B9D}" type="presOf" srcId="{38BC99FF-0A26-4153-B5E0-49BBE2040438}" destId="{E3CA91E7-87B4-4001-842A-0F24934F2F01}" srcOrd="0" destOrd="0" presId="urn:microsoft.com/office/officeart/2005/8/layout/hierarchy4"/>
    <dgm:cxn modelId="{B9BA0AED-E3A5-4041-9AE1-3E54B8C84761}" srcId="{3870C8A7-074E-48B2-870F-AE1D058B4189}" destId="{38BC99FF-0A26-4153-B5E0-49BBE2040438}" srcOrd="0" destOrd="0" parTransId="{72512D56-2083-4E97-966B-31984195BA82}" sibTransId="{27D91D8F-D0AD-429D-A2BF-61ED56597300}"/>
    <dgm:cxn modelId="{CC71059C-6CE8-4DEE-AFE1-FB3CC42CA9FE}" type="presOf" srcId="{3870C8A7-074E-48B2-870F-AE1D058B4189}" destId="{BD26C06E-E730-4B5D-8EE8-9853D8D5E614}" srcOrd="0" destOrd="0" presId="urn:microsoft.com/office/officeart/2005/8/layout/hierarchy4"/>
    <dgm:cxn modelId="{4466CDF4-BEB6-428E-8DF1-F4967FF0D2D4}" type="presOf" srcId="{6AAA4C3D-C625-497C-95BF-9E9144A8341F}" destId="{70F5DF90-838D-4841-A343-7F44C16CEB47}" srcOrd="0" destOrd="0" presId="urn:microsoft.com/office/officeart/2005/8/layout/hierarchy4"/>
    <dgm:cxn modelId="{4059571C-0196-459B-A36A-C8915C757ECB}" type="presParOf" srcId="{70F5DF90-838D-4841-A343-7F44C16CEB47}" destId="{46831B6E-EE38-4100-927B-78A3436F729D}" srcOrd="0" destOrd="0" presId="urn:microsoft.com/office/officeart/2005/8/layout/hierarchy4"/>
    <dgm:cxn modelId="{D2B93896-6512-4290-9323-EAE3C794B37D}" type="presParOf" srcId="{46831B6E-EE38-4100-927B-78A3436F729D}" destId="{BD26C06E-E730-4B5D-8EE8-9853D8D5E614}" srcOrd="0" destOrd="0" presId="urn:microsoft.com/office/officeart/2005/8/layout/hierarchy4"/>
    <dgm:cxn modelId="{4FCC1553-1B13-4DD8-9C07-1CBF55D5A645}" type="presParOf" srcId="{46831B6E-EE38-4100-927B-78A3436F729D}" destId="{39C2BF85-B80F-4FA8-A4A0-F6EABEFA730A}" srcOrd="1" destOrd="0" presId="urn:microsoft.com/office/officeart/2005/8/layout/hierarchy4"/>
    <dgm:cxn modelId="{6BC14142-8F93-459B-AB48-2EB97DBCC1B6}" type="presParOf" srcId="{46831B6E-EE38-4100-927B-78A3436F729D}" destId="{DB392078-BF86-4B1A-AF1C-9A42C24820C7}" srcOrd="2" destOrd="0" presId="urn:microsoft.com/office/officeart/2005/8/layout/hierarchy4"/>
    <dgm:cxn modelId="{C261F01B-5D6B-4707-B6A9-88A0280EF5C3}" type="presParOf" srcId="{DB392078-BF86-4B1A-AF1C-9A42C24820C7}" destId="{CFB8E0B6-73B8-484E-907C-5E063061A7E0}" srcOrd="0" destOrd="0" presId="urn:microsoft.com/office/officeart/2005/8/layout/hierarchy4"/>
    <dgm:cxn modelId="{299CB64E-643B-48ED-9A56-D3DC945D6BCA}" type="presParOf" srcId="{CFB8E0B6-73B8-484E-907C-5E063061A7E0}" destId="{E3CA91E7-87B4-4001-842A-0F24934F2F01}" srcOrd="0" destOrd="0" presId="urn:microsoft.com/office/officeart/2005/8/layout/hierarchy4"/>
    <dgm:cxn modelId="{75040427-0906-4871-97E4-6B065432F29A}" type="presParOf" srcId="{CFB8E0B6-73B8-484E-907C-5E063061A7E0}" destId="{9E4EDEE4-C884-4B7E-89EE-23BC58B0763E}" srcOrd="1" destOrd="0" presId="urn:microsoft.com/office/officeart/2005/8/layout/hierarchy4"/>
    <dgm:cxn modelId="{35D4AE4C-3702-4E0F-B3E9-E9027ABAFB91}" type="presParOf" srcId="{DB392078-BF86-4B1A-AF1C-9A42C24820C7}" destId="{5E4D7456-9CC2-40C9-A5AF-B9BE250F7324}" srcOrd="1" destOrd="0" presId="urn:microsoft.com/office/officeart/2005/8/layout/hierarchy4"/>
    <dgm:cxn modelId="{6EF811D7-13F5-4AAD-81DE-22A1B994962F}" type="presParOf" srcId="{DB392078-BF86-4B1A-AF1C-9A42C24820C7}" destId="{DE495D5A-D39C-4B00-A221-AB23C72940C4}" srcOrd="2" destOrd="0" presId="urn:microsoft.com/office/officeart/2005/8/layout/hierarchy4"/>
    <dgm:cxn modelId="{E5B03FBB-F1D2-449E-B0BC-58B4F8C41C00}" type="presParOf" srcId="{DE495D5A-D39C-4B00-A221-AB23C72940C4}" destId="{B9C80DA9-BE18-4C68-9A39-8130B7C1AA7F}" srcOrd="0" destOrd="0" presId="urn:microsoft.com/office/officeart/2005/8/layout/hierarchy4"/>
    <dgm:cxn modelId="{27120D20-978C-48D2-AFA3-1DDED8953112}" type="presParOf" srcId="{DE495D5A-D39C-4B00-A221-AB23C72940C4}" destId="{75750631-963A-42DA-85B2-82FC065DAFD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73A274C-C9C6-4949-A8E9-450F7DE7AC13}" type="datetimeFigureOut">
              <a:rPr lang="en-US" smtClean="0"/>
              <a:pPr/>
              <a:t>10/16/2018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B1B492F-E6BA-4409-9212-AB9CAE5B4C56}" type="slidenum">
              <a:rPr lang="en-US" smtClean="0"/>
              <a:pPr/>
              <a:t>‹#›</a:t>
            </a:fld>
            <a:endParaRPr lang="en-US"/>
          </a:p>
        </p:txBody>
      </p:sp>
    </p:spTree>
    <p:extLst>
      <p:ext uri="{BB962C8B-B14F-4D97-AF65-F5344CB8AC3E}">
        <p14:creationId xmlns:p14="http://schemas.microsoft.com/office/powerpoint/2010/main" val="4177476931"/>
      </p:ext>
    </p:extLst>
  </p:cSld>
  <p:clrMap bg1="lt1" tx1="dk1" bg2="lt2" tx2="dk2" accent1="accent1" accent2="accent2" accent3="accent3" accent4="accent4" accent5="accent5" accent6="accent6" hlink="hlink" folHlink="folHlink"/>
  <p:notesStyle>
    <a:lvl1pPr marL="0" algn="l" defTabSz="839694" rtl="0" eaLnBrk="1" latinLnBrk="0" hangingPunct="1">
      <a:defRPr sz="1100" kern="1200">
        <a:solidFill>
          <a:schemeClr val="tx1"/>
        </a:solidFill>
        <a:latin typeface="+mn-lt"/>
        <a:ea typeface="+mn-ea"/>
        <a:cs typeface="+mn-cs"/>
      </a:defRPr>
    </a:lvl1pPr>
    <a:lvl2pPr marL="419847" algn="l" defTabSz="839694" rtl="0" eaLnBrk="1" latinLnBrk="0" hangingPunct="1">
      <a:defRPr sz="1100" kern="1200">
        <a:solidFill>
          <a:schemeClr val="tx1"/>
        </a:solidFill>
        <a:latin typeface="+mn-lt"/>
        <a:ea typeface="+mn-ea"/>
        <a:cs typeface="+mn-cs"/>
      </a:defRPr>
    </a:lvl2pPr>
    <a:lvl3pPr marL="839694" algn="l" defTabSz="839694" rtl="0" eaLnBrk="1" latinLnBrk="0" hangingPunct="1">
      <a:defRPr sz="1100" kern="1200">
        <a:solidFill>
          <a:schemeClr val="tx1"/>
        </a:solidFill>
        <a:latin typeface="+mn-lt"/>
        <a:ea typeface="+mn-ea"/>
        <a:cs typeface="+mn-cs"/>
      </a:defRPr>
    </a:lvl3pPr>
    <a:lvl4pPr marL="1259540" algn="l" defTabSz="839694" rtl="0" eaLnBrk="1" latinLnBrk="0" hangingPunct="1">
      <a:defRPr sz="1100" kern="1200">
        <a:solidFill>
          <a:schemeClr val="tx1"/>
        </a:solidFill>
        <a:latin typeface="+mn-lt"/>
        <a:ea typeface="+mn-ea"/>
        <a:cs typeface="+mn-cs"/>
      </a:defRPr>
    </a:lvl4pPr>
    <a:lvl5pPr marL="1679387" algn="l" defTabSz="839694" rtl="0" eaLnBrk="1" latinLnBrk="0" hangingPunct="1">
      <a:defRPr sz="1100" kern="1200">
        <a:solidFill>
          <a:schemeClr val="tx1"/>
        </a:solidFill>
        <a:latin typeface="+mn-lt"/>
        <a:ea typeface="+mn-ea"/>
        <a:cs typeface="+mn-cs"/>
      </a:defRPr>
    </a:lvl5pPr>
    <a:lvl6pPr marL="2099234" algn="l" defTabSz="839694" rtl="0" eaLnBrk="1" latinLnBrk="0" hangingPunct="1">
      <a:defRPr sz="1100" kern="1200">
        <a:solidFill>
          <a:schemeClr val="tx1"/>
        </a:solidFill>
        <a:latin typeface="+mn-lt"/>
        <a:ea typeface="+mn-ea"/>
        <a:cs typeface="+mn-cs"/>
      </a:defRPr>
    </a:lvl6pPr>
    <a:lvl7pPr marL="2519081" algn="l" defTabSz="839694" rtl="0" eaLnBrk="1" latinLnBrk="0" hangingPunct="1">
      <a:defRPr sz="1100" kern="1200">
        <a:solidFill>
          <a:schemeClr val="tx1"/>
        </a:solidFill>
        <a:latin typeface="+mn-lt"/>
        <a:ea typeface="+mn-ea"/>
        <a:cs typeface="+mn-cs"/>
      </a:defRPr>
    </a:lvl7pPr>
    <a:lvl8pPr marL="2938927" algn="l" defTabSz="839694" rtl="0" eaLnBrk="1" latinLnBrk="0" hangingPunct="1">
      <a:defRPr sz="1100" kern="1200">
        <a:solidFill>
          <a:schemeClr val="tx1"/>
        </a:solidFill>
        <a:latin typeface="+mn-lt"/>
        <a:ea typeface="+mn-ea"/>
        <a:cs typeface="+mn-cs"/>
      </a:defRPr>
    </a:lvl8pPr>
    <a:lvl9pPr marL="3358774" algn="l" defTabSz="83969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0</a:t>
            </a:fld>
            <a:endParaRPr lang="en-US"/>
          </a:p>
        </p:txBody>
      </p:sp>
    </p:spTree>
    <p:extLst>
      <p:ext uri="{BB962C8B-B14F-4D97-AF65-F5344CB8AC3E}">
        <p14:creationId xmlns:p14="http://schemas.microsoft.com/office/powerpoint/2010/main" val="51555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9</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6419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11</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12</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31974" lvl="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13</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478" lvl="1"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14</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64193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478" lvl="1"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16</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17</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478" lvl="1"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18</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34941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19</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478" lvl="1"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20</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21</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31974" lvl="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22</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23</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275" indent="-16892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24</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6419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478" lvl="1" indent="-174982">
              <a:spcAft>
                <a:spcPts val="1225"/>
              </a:spcAft>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26</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478" lvl="1" indent="-174982">
              <a:spcAft>
                <a:spcPts val="1225"/>
              </a:spcAft>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27</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28</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64193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29</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60468" lvl="3" indent="-174982">
              <a:spcAft>
                <a:spcPts val="1225"/>
              </a:spcAft>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30</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478" lvl="1" indent="-174982">
              <a:spcAft>
                <a:spcPts val="1225"/>
              </a:spcAft>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31</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64193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33</a:t>
            </a:fld>
            <a:endParaRPr lang="en-US"/>
          </a:p>
        </p:txBody>
      </p:sp>
    </p:spTree>
    <p:extLst>
      <p:ext uri="{BB962C8B-B14F-4D97-AF65-F5344CB8AC3E}">
        <p14:creationId xmlns:p14="http://schemas.microsoft.com/office/powerpoint/2010/main" val="2601238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34</a:t>
            </a:fld>
            <a:endParaRPr lang="en-US"/>
          </a:p>
        </p:txBody>
      </p:sp>
    </p:spTree>
    <p:extLst>
      <p:ext uri="{BB962C8B-B14F-4D97-AF65-F5344CB8AC3E}">
        <p14:creationId xmlns:p14="http://schemas.microsoft.com/office/powerpoint/2010/main" val="2601238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35</a:t>
            </a:fld>
            <a:endParaRPr lang="en-US"/>
          </a:p>
        </p:txBody>
      </p:sp>
    </p:spTree>
    <p:extLst>
      <p:ext uri="{BB962C8B-B14F-4D97-AF65-F5344CB8AC3E}">
        <p14:creationId xmlns:p14="http://schemas.microsoft.com/office/powerpoint/2010/main" val="2601238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36</a:t>
            </a:fld>
            <a:endParaRPr lang="en-US"/>
          </a:p>
        </p:txBody>
      </p:sp>
    </p:spTree>
    <p:extLst>
      <p:ext uri="{BB962C8B-B14F-4D97-AF65-F5344CB8AC3E}">
        <p14:creationId xmlns:p14="http://schemas.microsoft.com/office/powerpoint/2010/main" val="2601238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37</a:t>
            </a:fld>
            <a:endParaRPr lang="en-US"/>
          </a:p>
        </p:txBody>
      </p:sp>
    </p:spTree>
    <p:extLst>
      <p:ext uri="{BB962C8B-B14F-4D97-AF65-F5344CB8AC3E}">
        <p14:creationId xmlns:p14="http://schemas.microsoft.com/office/powerpoint/2010/main" val="988239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38</a:t>
            </a:fld>
            <a:endParaRPr lang="en-US"/>
          </a:p>
        </p:txBody>
      </p:sp>
    </p:spTree>
    <p:extLst>
      <p:ext uri="{BB962C8B-B14F-4D97-AF65-F5344CB8AC3E}">
        <p14:creationId xmlns:p14="http://schemas.microsoft.com/office/powerpoint/2010/main" val="98823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8496" lvl="1" defTabSz="856992">
              <a:defRP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3</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174982" indent="-174982" defTabSz="856992">
              <a:buFont typeface="Arial" panose="020B0604020202020204" pitchFamily="34" charset="0"/>
              <a:buChar char="•"/>
              <a:defRP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39</a:t>
            </a:fld>
            <a:endParaRPr lang="en-US"/>
          </a:p>
        </p:txBody>
      </p:sp>
    </p:spTree>
    <p:extLst>
      <p:ext uri="{BB962C8B-B14F-4D97-AF65-F5344CB8AC3E}">
        <p14:creationId xmlns:p14="http://schemas.microsoft.com/office/powerpoint/2010/main" val="2601238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174982" indent="-174982" defTabSz="856992">
              <a:buFont typeface="Arial" panose="020B0604020202020204" pitchFamily="34" charset="0"/>
              <a:buChar char="•"/>
              <a:defRP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40</a:t>
            </a:fld>
            <a:endParaRPr lang="en-US"/>
          </a:p>
        </p:txBody>
      </p:sp>
    </p:spTree>
    <p:extLst>
      <p:ext uri="{BB962C8B-B14F-4D97-AF65-F5344CB8AC3E}">
        <p14:creationId xmlns:p14="http://schemas.microsoft.com/office/powerpoint/2010/main" val="2601238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41</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42</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43</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478" lvl="1" indent="-174982">
              <a:spcAft>
                <a:spcPts val="1225"/>
              </a:spcAft>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44</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45</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46</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478" lvl="1"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47</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478" lvl="1"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48</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4</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478" lvl="1"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49</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50</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51</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52</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53</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54</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55</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CA"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56</a:t>
            </a:fld>
            <a:endParaRPr lang="en-US"/>
          </a:p>
        </p:txBody>
      </p:sp>
    </p:spTree>
    <p:extLst>
      <p:ext uri="{BB962C8B-B14F-4D97-AF65-F5344CB8AC3E}">
        <p14:creationId xmlns:p14="http://schemas.microsoft.com/office/powerpoint/2010/main" val="3021786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5</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6</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7</a:t>
            </a:fld>
            <a:endParaRPr lang="en-US"/>
          </a:p>
        </p:txBody>
      </p:sp>
    </p:spTree>
    <p:extLst>
      <p:ext uri="{BB962C8B-B14F-4D97-AF65-F5344CB8AC3E}">
        <p14:creationId xmlns:p14="http://schemas.microsoft.com/office/powerpoint/2010/main" val="333381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Aft>
                <a:spcPts val="1225"/>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8</a:t>
            </a:fld>
            <a:endParaRPr lang="en-US"/>
          </a:p>
        </p:txBody>
      </p:sp>
    </p:spTree>
    <p:extLst>
      <p:ext uri="{BB962C8B-B14F-4D97-AF65-F5344CB8AC3E}">
        <p14:creationId xmlns:p14="http://schemas.microsoft.com/office/powerpoint/2010/main" val="3333814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SlideBorder"/>
          <p:cNvSpPr/>
          <p:nvPr userDrawn="1"/>
        </p:nvSpPr>
        <p:spPr bwMode="gray">
          <a:xfrm>
            <a:off x="0" y="0"/>
            <a:ext cx="9144000" cy="6858000"/>
          </a:xfrm>
          <a:prstGeom prst="rect">
            <a:avLst/>
          </a:prstGeom>
          <a:noFill/>
          <a:ln w="127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indent="0" algn="ctr">
              <a:buNone/>
            </a:pPr>
            <a:endParaRPr lang="en-US" dirty="0" err="1" smtClean="0"/>
          </a:p>
        </p:txBody>
      </p:sp>
      <p:sp>
        <p:nvSpPr>
          <p:cNvPr id="14" name="ImageBox"/>
          <p:cNvSpPr/>
          <p:nvPr userDrawn="1"/>
        </p:nvSpPr>
        <p:spPr bwMode="gray">
          <a:xfrm>
            <a:off x="2269063" y="0"/>
            <a:ext cx="6876000" cy="6858000"/>
          </a:xfrm>
          <a:prstGeom prst="rect">
            <a:avLst/>
          </a:prstGeom>
          <a:solidFill>
            <a:srgbClr val="FFFFFF"/>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p>
        </p:txBody>
      </p:sp>
      <p:pic>
        <p:nvPicPr>
          <p:cNvPr id="5" name="WhiteBoxClientLogo"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268000" y="2134800"/>
            <a:ext cx="6875719" cy="2590586"/>
          </a:xfrm>
          <a:prstGeom prst="rect">
            <a:avLst/>
          </a:prstGeom>
        </p:spPr>
      </p:pic>
      <p:pic>
        <p:nvPicPr>
          <p:cNvPr id="4" name="White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268000" y="2134800"/>
            <a:ext cx="6875719" cy="2590586"/>
          </a:xfrm>
          <a:prstGeom prst="rect">
            <a:avLst/>
          </a:prstGeom>
        </p:spPr>
      </p:pic>
      <p:sp>
        <p:nvSpPr>
          <p:cNvPr id="2" name="Title 1"/>
          <p:cNvSpPr>
            <a:spLocks noGrp="1"/>
          </p:cNvSpPr>
          <p:nvPr>
            <p:ph type="ctrTitle" hasCustomPrompt="1"/>
          </p:nvPr>
        </p:nvSpPr>
        <p:spPr bwMode="gray">
          <a:xfrm>
            <a:off x="2743201" y="2518279"/>
            <a:ext cx="5951538" cy="900000"/>
          </a:xfrm>
        </p:spPr>
        <p:txBody>
          <a:bodyPr anchor="ctr" anchorCtr="0"/>
          <a:lstStyle>
            <a:lvl1pPr algn="l">
              <a:lnSpc>
                <a:spcPct val="100000"/>
              </a:lnSpc>
              <a:defRPr sz="3000" b="1" cap="all" baseline="0"/>
            </a:lvl1pPr>
          </a:lstStyle>
          <a:p>
            <a:r>
              <a:rPr lang="en-US" noProof="0" dirty="0" smtClean="0"/>
              <a:t>&lt;presentation title&gt;</a:t>
            </a:r>
            <a:endParaRPr lang="en-US" noProof="0" dirty="0"/>
          </a:p>
        </p:txBody>
      </p:sp>
      <p:sp>
        <p:nvSpPr>
          <p:cNvPr id="3" name="Subtitle 2"/>
          <p:cNvSpPr>
            <a:spLocks noGrp="1"/>
          </p:cNvSpPr>
          <p:nvPr>
            <p:ph type="subTitle" idx="1" hasCustomPrompt="1"/>
          </p:nvPr>
        </p:nvSpPr>
        <p:spPr bwMode="gray">
          <a:xfrm>
            <a:off x="2743201" y="3501159"/>
            <a:ext cx="5951538" cy="576000"/>
          </a:xfrm>
        </p:spPr>
        <p:txBody>
          <a:bodyPr/>
          <a:lstStyle>
            <a:lvl1pPr marL="0" indent="0" algn="l">
              <a:spcBef>
                <a:spcPts val="0"/>
              </a:spcBef>
              <a:buNone/>
              <a:defRPr sz="1800" baseline="0">
                <a:solidFill>
                  <a:schemeClr val="bg2"/>
                </a:solidFill>
              </a:defRPr>
            </a:lvl1pPr>
            <a:lvl2pPr marL="457010" indent="0" algn="ctr">
              <a:buNone/>
              <a:defRPr>
                <a:solidFill>
                  <a:schemeClr val="tx1">
                    <a:tint val="75000"/>
                  </a:schemeClr>
                </a:solidFill>
              </a:defRPr>
            </a:lvl2pPr>
            <a:lvl3pPr marL="914019" indent="0" algn="ctr">
              <a:buNone/>
              <a:defRPr>
                <a:solidFill>
                  <a:schemeClr val="tx1">
                    <a:tint val="75000"/>
                  </a:schemeClr>
                </a:solidFill>
              </a:defRPr>
            </a:lvl3pPr>
            <a:lvl4pPr marL="1371029" indent="0" algn="ctr">
              <a:buNone/>
              <a:defRPr>
                <a:solidFill>
                  <a:schemeClr val="tx1">
                    <a:tint val="75000"/>
                  </a:schemeClr>
                </a:solidFill>
              </a:defRPr>
            </a:lvl4pPr>
            <a:lvl5pPr marL="1828038" indent="0" algn="ctr">
              <a:buNone/>
              <a:defRPr>
                <a:solidFill>
                  <a:schemeClr val="tx1">
                    <a:tint val="75000"/>
                  </a:schemeClr>
                </a:solidFill>
              </a:defRPr>
            </a:lvl5pPr>
            <a:lvl6pPr marL="2285049" indent="0" algn="ctr">
              <a:buNone/>
              <a:defRPr>
                <a:solidFill>
                  <a:schemeClr val="tx1">
                    <a:tint val="75000"/>
                  </a:schemeClr>
                </a:solidFill>
              </a:defRPr>
            </a:lvl6pPr>
            <a:lvl7pPr marL="2742058" indent="0" algn="ctr">
              <a:buNone/>
              <a:defRPr>
                <a:solidFill>
                  <a:schemeClr val="tx1">
                    <a:tint val="75000"/>
                  </a:schemeClr>
                </a:solidFill>
              </a:defRPr>
            </a:lvl7pPr>
            <a:lvl8pPr marL="3199068" indent="0" algn="ctr">
              <a:buNone/>
              <a:defRPr>
                <a:solidFill>
                  <a:schemeClr val="tx1">
                    <a:tint val="75000"/>
                  </a:schemeClr>
                </a:solidFill>
              </a:defRPr>
            </a:lvl8pPr>
            <a:lvl9pPr marL="3656079" indent="0" algn="ctr">
              <a:buNone/>
              <a:defRPr>
                <a:solidFill>
                  <a:schemeClr val="tx1">
                    <a:tint val="75000"/>
                  </a:schemeClr>
                </a:solidFill>
              </a:defRPr>
            </a:lvl9pPr>
          </a:lstStyle>
          <a:p>
            <a:r>
              <a:rPr lang="en-US" noProof="0" dirty="0" smtClean="0"/>
              <a:t>&lt;Presentation sub-title&gt;</a:t>
            </a:r>
            <a:endParaRPr lang="en-US" noProof="0" dirty="0"/>
          </a:p>
        </p:txBody>
      </p:sp>
      <p:sp>
        <p:nvSpPr>
          <p:cNvPr id="18" name="ctsConfidential" hidden="1"/>
          <p:cNvSpPr txBox="1"/>
          <p:nvPr userDrawn="1"/>
        </p:nvSpPr>
        <p:spPr bwMode="gray">
          <a:xfrm>
            <a:off x="2743200" y="4466867"/>
            <a:ext cx="6015600" cy="153888"/>
          </a:xfrm>
          <a:prstGeom prst="rect">
            <a:avLst/>
          </a:prstGeom>
          <a:noFill/>
        </p:spPr>
        <p:txBody>
          <a:bodyPr vert="horz" wrap="none" lIns="0" tIns="0" rIns="0" bIns="0" rtlCol="0" anchor="ctr" anchorCtr="0">
            <a:noAutofit/>
          </a:bodyPr>
          <a:lstStyle/>
          <a:p>
            <a:pPr marL="0" indent="0">
              <a:buNone/>
            </a:pPr>
            <a:r>
              <a:rPr lang="en-US" sz="1200" b="1" dirty="0" smtClean="0">
                <a:solidFill>
                  <a:schemeClr val="bg2"/>
                </a:solidFill>
              </a:rPr>
              <a:t>Confidential</a:t>
            </a:r>
          </a:p>
        </p:txBody>
      </p:sp>
      <p:sp>
        <p:nvSpPr>
          <p:cNvPr id="15" name="ClientLogoBox" hidden="1"/>
          <p:cNvSpPr/>
          <p:nvPr userDrawn="1"/>
        </p:nvSpPr>
        <p:spPr bwMode="gray">
          <a:xfrm>
            <a:off x="7330404" y="3030077"/>
            <a:ext cx="1368000" cy="797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7331" tIns="47331" rIns="47331" bIns="47331" spcCol="0" rtlCol="0" anchor="ctr"/>
          <a:lstStyle/>
          <a:p>
            <a:pPr marL="0" indent="0" algn="ctr">
              <a:buNone/>
            </a:pPr>
            <a:endParaRPr lang="en-US" dirty="0" smtClean="0"/>
          </a:p>
        </p:txBody>
      </p:sp>
      <p:sp>
        <p:nvSpPr>
          <p:cNvPr id="7" name="TitleDate"/>
          <p:cNvSpPr txBox="1"/>
          <p:nvPr userDrawn="1"/>
        </p:nvSpPr>
        <p:spPr bwMode="gray">
          <a:xfrm>
            <a:off x="2743200" y="4163373"/>
            <a:ext cx="5951538" cy="246221"/>
          </a:xfrm>
          <a:prstGeom prst="rect">
            <a:avLst/>
          </a:prstGeom>
        </p:spPr>
        <p:txBody>
          <a:bodyPr vert="horz" lIns="0" tIns="0" rIns="0" bIns="0" rtlCol="0">
            <a:noAutofit/>
          </a:bodyPr>
          <a:lstStyle>
            <a:lvl1pPr lvl="0">
              <a:spcBef>
                <a:spcPts val="1800"/>
              </a:spcBef>
              <a:buFont typeface="Arial" pitchFamily="34" charset="0"/>
              <a:defRPr sz="1600" b="1" baseline="0">
                <a:solidFill>
                  <a:schemeClr val="tx2"/>
                </a:solidFill>
              </a:defRPr>
            </a:lvl1pPr>
            <a:lvl2pPr marL="0" indent="0">
              <a:spcBef>
                <a:spcPts val="900"/>
              </a:spcBef>
              <a:buFont typeface="Arial" panose="05020102010507070707" pitchFamily="18" charset="2"/>
              <a:buNone/>
              <a:defRPr sz="1800"/>
            </a:lvl2pPr>
            <a:lvl3pPr marL="270000" indent="-270000">
              <a:spcBef>
                <a:spcPts val="900"/>
              </a:spcBef>
              <a:buFont typeface="Wingdings 2" panose="05020102010507070707" pitchFamily="18" charset="2"/>
              <a:buChar char="¡"/>
              <a:defRPr sz="1800"/>
            </a:lvl3pPr>
            <a:lvl4pPr indent="-270000">
              <a:spcBef>
                <a:spcPts val="600"/>
              </a:spcBef>
              <a:defRPr sz="1800"/>
            </a:lvl4pPr>
            <a:lvl5pPr marL="810000" indent="-270000">
              <a:spcBef>
                <a:spcPts val="600"/>
              </a:spcBef>
              <a:defRPr sz="1800"/>
            </a:lvl5pPr>
            <a:lvl6pPr marL="1080000" indent="-270000">
              <a:spcBef>
                <a:spcPts val="600"/>
              </a:spcBef>
              <a:defRPr sz="1800"/>
            </a:lvl6pPr>
            <a:lvl7pPr marL="1350000" indent="-270000">
              <a:spcBef>
                <a:spcPts val="600"/>
              </a:spcBef>
              <a:defRPr sz="1800"/>
            </a:lvl7pPr>
            <a:lvl8pPr marL="1620000" indent="-270000">
              <a:spcBef>
                <a:spcPts val="600"/>
              </a:spcBef>
              <a:defRPr sz="1800"/>
            </a:lvl8pPr>
            <a:lvl9pPr marL="1890000" indent="-270000">
              <a:spcBef>
                <a:spcPts val="600"/>
              </a:spcBef>
              <a:defRPr sz="1800"/>
            </a:lvl9pPr>
          </a:lstStyle>
          <a:p>
            <a:pPr marL="0" lvl="0" indent="0">
              <a:buNone/>
            </a:pPr>
            <a:r>
              <a:rPr lang="en-US" noProof="0" smtClean="0"/>
              <a:t>October 18, 2018</a:t>
            </a:r>
            <a:endParaRPr lang="en-US" noProof="0" dirty="0" smtClean="0"/>
          </a:p>
        </p:txBody>
      </p:sp>
      <p:sp>
        <p:nvSpPr>
          <p:cNvPr id="13" name="SlideBorder"/>
          <p:cNvSpPr/>
          <p:nvPr userDrawn="1"/>
        </p:nvSpPr>
        <p:spPr bwMode="gray">
          <a:xfrm>
            <a:off x="0" y="0"/>
            <a:ext cx="9140400" cy="6854400"/>
          </a:xfrm>
          <a:prstGeom prst="rect">
            <a:avLst/>
          </a:prstGeom>
          <a:noFill/>
          <a:ln w="127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p>
        </p:txBody>
      </p:sp>
      <p:sp>
        <p:nvSpPr>
          <p:cNvPr id="12" name="ColouredBar"/>
          <p:cNvSpPr/>
          <p:nvPr userDrawn="1"/>
        </p:nvSpPr>
        <p:spPr bwMode="gray">
          <a:xfrm>
            <a:off x="0" y="0"/>
            <a:ext cx="2268000" cy="6858000"/>
          </a:xfrm>
          <a:prstGeom prst="rect">
            <a:avLst/>
          </a:prstGeom>
          <a:solidFill>
            <a:schemeClr val="tx2"/>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p>
        </p:txBody>
      </p:sp>
      <p:pic>
        <p:nvPicPr>
          <p:cNvPr id="8" name="DLAPipe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50000" y="3030153"/>
            <a:ext cx="1368000" cy="797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083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1" name="ColouredBackground"/>
          <p:cNvSpPr/>
          <p:nvPr userDrawn="1"/>
        </p:nvSpPr>
        <p:spPr bwMode="gray">
          <a:xfrm>
            <a:off x="-2" y="0"/>
            <a:ext cx="9144001" cy="6858000"/>
          </a:xfrm>
          <a:prstGeom prst="rect">
            <a:avLst/>
          </a:prstGeom>
          <a:solidFill>
            <a:schemeClr val="tx2"/>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p>
        </p:txBody>
      </p:sp>
      <p:pic>
        <p:nvPicPr>
          <p:cNvPr id="12" name="DLAPipe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0000" y="3030153"/>
            <a:ext cx="1368000" cy="797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tsDisclaimer_None"/>
          <p:cNvSpPr txBox="1"/>
          <p:nvPr userDrawn="1"/>
        </p:nvSpPr>
        <p:spPr bwMode="gray">
          <a:xfrm>
            <a:off x="450000" y="4038600"/>
            <a:ext cx="8244738" cy="2443164"/>
          </a:xfrm>
          <a:prstGeom prst="rect">
            <a:avLst/>
          </a:prstGeom>
          <a:noFill/>
        </p:spPr>
        <p:txBody>
          <a:bodyPr wrap="square" lIns="0" tIns="0" rIns="0" bIns="0" rtlCol="0" anchor="b" anchorCtr="0">
            <a:noAutofit/>
          </a:bodyPr>
          <a:lstStyle/>
          <a:p>
            <a:pPr marL="0" indent="0">
              <a:buNone/>
            </a:pPr>
            <a:r>
              <a:rPr lang="en-US" sz="1000" dirty="0" smtClean="0">
                <a:solidFill>
                  <a:srgbClr val="FFFFFF"/>
                </a:solidFill>
              </a:rPr>
              <a:t> </a:t>
            </a:r>
          </a:p>
        </p:txBody>
      </p:sp>
    </p:spTree>
    <p:extLst>
      <p:ext uri="{BB962C8B-B14F-4D97-AF65-F5344CB8AC3E}">
        <p14:creationId xmlns:p14="http://schemas.microsoft.com/office/powerpoint/2010/main" val="17200654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bwMode="gray">
          <a:xfrm>
            <a:off x="436116" y="1648691"/>
            <a:ext cx="8244000" cy="4835811"/>
          </a:xfrm>
        </p:spPr>
        <p:txBody>
          <a:bodyPr/>
          <a:lstStyle>
            <a:lvl1pPr>
              <a:defRPr baseline="0"/>
            </a:lvl1pPr>
            <a:lvl5pPr>
              <a:defRPr/>
            </a:lvl5pPr>
          </a:lstStyle>
          <a:p>
            <a:pPr lvl="0"/>
            <a:r>
              <a:rPr lang="en-GB" noProof="0" dirty="0" smtClean="0"/>
              <a:t>&lt;Insert bullets or format text with the buttons on the ‘Firm Tools’ ribbon&gt;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3" name="Title 2"/>
          <p:cNvSpPr>
            <a:spLocks noGrp="1"/>
          </p:cNvSpPr>
          <p:nvPr>
            <p:ph type="title"/>
          </p:nvPr>
        </p:nvSpPr>
        <p:spPr bwMode="gray"/>
        <p:txBody>
          <a:bodyPr/>
          <a:lstStyle>
            <a:lvl1pPr>
              <a:defRPr b="1"/>
            </a:lvl1pPr>
          </a:lstStyle>
          <a:p>
            <a:r>
              <a:rPr lang="en-US" dirty="0" smtClean="0"/>
              <a:t>Click to edit Master title style</a:t>
            </a:r>
            <a:endParaRPr lang="en-GB" dirty="0"/>
          </a:p>
        </p:txBody>
      </p:sp>
    </p:spTree>
    <p:extLst>
      <p:ext uri="{BB962C8B-B14F-4D97-AF65-F5344CB8AC3E}">
        <p14:creationId xmlns:p14="http://schemas.microsoft.com/office/powerpoint/2010/main" val="14408877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bwMode="gray"/>
        <p:txBody>
          <a:bodyPr/>
          <a:lstStyle>
            <a:lvl1pPr>
              <a:defRPr baseline="0"/>
            </a:lvl1pPr>
            <a:lvl5pPr>
              <a:defRPr/>
            </a:lvl5pPr>
          </a:lstStyle>
          <a:p>
            <a:pPr lvl="0"/>
            <a:r>
              <a:rPr lang="en-GB" noProof="0" dirty="0" smtClean="0"/>
              <a:t>&lt;Insert bullets or format text with the buttons on the ‘Firm Tools’ ribbon&gt;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SlideBorder"/>
          <p:cNvSpPr/>
          <p:nvPr userDrawn="1"/>
        </p:nvSpPr>
        <p:spPr bwMode="gray">
          <a:xfrm>
            <a:off x="0" y="0"/>
            <a:ext cx="9144000" cy="6858000"/>
          </a:xfrm>
          <a:prstGeom prst="rect">
            <a:avLst/>
          </a:prstGeom>
          <a:noFill/>
          <a:ln w="127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indent="0" algn="ctr">
              <a:buNone/>
            </a:pPr>
            <a:endParaRPr lang="en-US" dirty="0" err="1" smtClean="0"/>
          </a:p>
        </p:txBody>
      </p:sp>
      <p:sp>
        <p:nvSpPr>
          <p:cNvPr id="4" name="ImageBox"/>
          <p:cNvSpPr/>
          <p:nvPr userDrawn="1"/>
        </p:nvSpPr>
        <p:spPr bwMode="gray">
          <a:xfrm>
            <a:off x="2556000" y="0"/>
            <a:ext cx="6588000" cy="6858000"/>
          </a:xfrm>
          <a:prstGeom prst="rect">
            <a:avLst/>
          </a:prstGeom>
          <a:solidFill>
            <a:schemeClr val="tx2"/>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p>
        </p:txBody>
      </p:sp>
      <p:sp>
        <p:nvSpPr>
          <p:cNvPr id="7" name="SectionNumberPlaceholder"/>
          <p:cNvSpPr>
            <a:spLocks noGrp="1"/>
          </p:cNvSpPr>
          <p:nvPr>
            <p:ph type="body" sz="quarter" idx="10" hasCustomPrompt="1"/>
          </p:nvPr>
        </p:nvSpPr>
        <p:spPr bwMode="gray">
          <a:xfrm>
            <a:off x="0" y="2149787"/>
            <a:ext cx="2556000" cy="2554545"/>
          </a:xfrm>
        </p:spPr>
        <p:txBody>
          <a:bodyPr>
            <a:spAutoFit/>
          </a:bodyPr>
          <a:lstStyle>
            <a:lvl1pPr marL="0" indent="0" algn="ctr">
              <a:buNone/>
              <a:defRPr sz="16600">
                <a:solidFill>
                  <a:schemeClr val="tx2"/>
                </a:solidFill>
              </a:defRPr>
            </a:lvl1pPr>
          </a:lstStyle>
          <a:p>
            <a:pPr lvl="0"/>
            <a:r>
              <a:rPr lang="en-US" dirty="0" smtClean="0"/>
              <a:t>#</a:t>
            </a:r>
          </a:p>
        </p:txBody>
      </p:sp>
      <p:pic>
        <p:nvPicPr>
          <p:cNvPr id="9" name="White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556000" y="2134800"/>
            <a:ext cx="6587719" cy="2590586"/>
          </a:xfrm>
          <a:prstGeom prst="rect">
            <a:avLst/>
          </a:prstGeom>
        </p:spPr>
      </p:pic>
      <p:sp>
        <p:nvSpPr>
          <p:cNvPr id="2" name="Title 1"/>
          <p:cNvSpPr>
            <a:spLocks noGrp="1"/>
          </p:cNvSpPr>
          <p:nvPr>
            <p:ph type="title" hasCustomPrompt="1"/>
          </p:nvPr>
        </p:nvSpPr>
        <p:spPr bwMode="gray">
          <a:xfrm>
            <a:off x="2880000" y="2747963"/>
            <a:ext cx="5940000" cy="1362075"/>
          </a:xfrm>
        </p:spPr>
        <p:txBody>
          <a:bodyPr anchor="ctr" anchorCtr="0"/>
          <a:lstStyle>
            <a:lvl1pPr algn="l">
              <a:defRPr sz="4000" b="0" cap="none" baseline="0">
                <a:solidFill>
                  <a:schemeClr val="tx2"/>
                </a:solidFill>
              </a:defRPr>
            </a:lvl1pPr>
          </a:lstStyle>
          <a:p>
            <a:r>
              <a:rPr lang="en-US" noProof="0" dirty="0" smtClean="0"/>
              <a:t>&lt;Insert section title&gt;</a:t>
            </a:r>
            <a:endParaRPr lang="en-US" noProof="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hasCustomPrompt="1"/>
          </p:nvPr>
        </p:nvSpPr>
        <p:spPr bwMode="gray">
          <a:xfrm>
            <a:off x="450850" y="1873250"/>
            <a:ext cx="4020574" cy="4608512"/>
          </a:xfrm>
        </p:spPr>
        <p:txBody>
          <a:bodyPr/>
          <a:lstStyle>
            <a:lvl1pPr>
              <a:defRPr baseline="0"/>
            </a:lvl1pPr>
            <a:lvl5pPr>
              <a:defRPr/>
            </a:lvl5pPr>
          </a:lstStyle>
          <a:p>
            <a:pPr lvl="0"/>
            <a:r>
              <a:rPr lang="en-GB" noProof="0" dirty="0" smtClean="0"/>
              <a:t>&lt;Insert bullets or format text with the buttons on the ‘Firm Tools’ ribbon&gt;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4" name="Title 3"/>
          <p:cNvSpPr>
            <a:spLocks noGrp="1"/>
          </p:cNvSpPr>
          <p:nvPr>
            <p:ph type="title"/>
          </p:nvPr>
        </p:nvSpPr>
        <p:spPr bwMode="gray"/>
        <p:txBody>
          <a:bodyPr/>
          <a:lstStyle/>
          <a:p>
            <a:r>
              <a:rPr lang="en-US" smtClean="0"/>
              <a:t>Click to edit Master title style</a:t>
            </a:r>
            <a:endParaRPr lang="en-GB" dirty="0"/>
          </a:p>
        </p:txBody>
      </p:sp>
      <p:sp>
        <p:nvSpPr>
          <p:cNvPr id="7" name="Content Placeholder 9"/>
          <p:cNvSpPr>
            <a:spLocks noGrp="1"/>
          </p:cNvSpPr>
          <p:nvPr>
            <p:ph sz="quarter" idx="14" hasCustomPrompt="1"/>
          </p:nvPr>
        </p:nvSpPr>
        <p:spPr bwMode="gray">
          <a:xfrm>
            <a:off x="4674164" y="1873250"/>
            <a:ext cx="4020574" cy="4608512"/>
          </a:xfrm>
        </p:spPr>
        <p:txBody>
          <a:bodyPr/>
          <a:lstStyle>
            <a:lvl1pPr>
              <a:defRPr/>
            </a:lvl1pPr>
            <a:lvl5pPr>
              <a:defRPr/>
            </a:lvl5pPr>
          </a:lstStyle>
          <a:p>
            <a:pPr lvl="0"/>
            <a:r>
              <a:rPr lang="en-GB" noProof="0" dirty="0" smtClean="0"/>
              <a:t>&lt;Insert bullets or format text with the buttons on the ‘Firm Tools’ ribbon&gt;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Small Sidebar">
    <p:spTree>
      <p:nvGrpSpPr>
        <p:cNvPr id="1" name=""/>
        <p:cNvGrpSpPr/>
        <p:nvPr/>
      </p:nvGrpSpPr>
      <p:grpSpPr>
        <a:xfrm>
          <a:off x="0" y="0"/>
          <a:ext cx="0" cy="0"/>
          <a:chOff x="0" y="0"/>
          <a:chExt cx="0" cy="0"/>
        </a:xfrm>
      </p:grpSpPr>
      <p:sp>
        <p:nvSpPr>
          <p:cNvPr id="8" name="Colour Strip"/>
          <p:cNvSpPr/>
          <p:nvPr userDrawn="1"/>
        </p:nvSpPr>
        <p:spPr bwMode="gray">
          <a:xfrm>
            <a:off x="8982000" y="0"/>
            <a:ext cx="16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defPPr>
              <a:defRPr lang="en-GB"/>
            </a:defPPr>
            <a:lvl1pPr marL="0" algn="l" defTabSz="858979" rtl="0" eaLnBrk="1" latinLnBrk="0" hangingPunct="1">
              <a:defRPr sz="1300" kern="1200">
                <a:solidFill>
                  <a:schemeClr val="lt1"/>
                </a:solidFill>
                <a:latin typeface="+mn-lt"/>
                <a:ea typeface="+mn-ea"/>
                <a:cs typeface="+mn-cs"/>
              </a:defRPr>
            </a:lvl1pPr>
            <a:lvl2pPr marL="436334" algn="l" defTabSz="858979" rtl="0" eaLnBrk="1" latinLnBrk="0" hangingPunct="1">
              <a:defRPr sz="1300" kern="1200">
                <a:solidFill>
                  <a:schemeClr val="lt1"/>
                </a:solidFill>
                <a:latin typeface="+mn-lt"/>
                <a:ea typeface="+mn-ea"/>
                <a:cs typeface="+mn-cs"/>
              </a:defRPr>
            </a:lvl2pPr>
            <a:lvl3pPr marL="872667" algn="l" defTabSz="858979" rtl="0" eaLnBrk="1" latinLnBrk="0" hangingPunct="1">
              <a:defRPr sz="1300" kern="1200">
                <a:solidFill>
                  <a:schemeClr val="lt1"/>
                </a:solidFill>
                <a:latin typeface="+mn-lt"/>
                <a:ea typeface="+mn-ea"/>
                <a:cs typeface="+mn-cs"/>
              </a:defRPr>
            </a:lvl3pPr>
            <a:lvl4pPr marL="1309001" algn="l" defTabSz="858979" rtl="0" eaLnBrk="1" latinLnBrk="0" hangingPunct="1">
              <a:defRPr sz="1300" kern="1200">
                <a:solidFill>
                  <a:schemeClr val="lt1"/>
                </a:solidFill>
                <a:latin typeface="+mn-lt"/>
                <a:ea typeface="+mn-ea"/>
                <a:cs typeface="+mn-cs"/>
              </a:defRPr>
            </a:lvl4pPr>
            <a:lvl5pPr marL="1745334" algn="l" defTabSz="858979" rtl="0" eaLnBrk="1" latinLnBrk="0" hangingPunct="1">
              <a:defRPr sz="1300" kern="1200">
                <a:solidFill>
                  <a:schemeClr val="lt1"/>
                </a:solidFill>
                <a:latin typeface="+mn-lt"/>
                <a:ea typeface="+mn-ea"/>
                <a:cs typeface="+mn-cs"/>
              </a:defRPr>
            </a:lvl5pPr>
            <a:lvl6pPr marL="2181668" algn="l" defTabSz="858979" rtl="0" eaLnBrk="1" latinLnBrk="0" hangingPunct="1">
              <a:defRPr sz="1300" kern="1200">
                <a:solidFill>
                  <a:schemeClr val="lt1"/>
                </a:solidFill>
                <a:latin typeface="+mn-lt"/>
                <a:ea typeface="+mn-ea"/>
                <a:cs typeface="+mn-cs"/>
              </a:defRPr>
            </a:lvl6pPr>
            <a:lvl7pPr marL="2618001" algn="l" defTabSz="858979" rtl="0" eaLnBrk="1" latinLnBrk="0" hangingPunct="1">
              <a:defRPr sz="1300" kern="1200">
                <a:solidFill>
                  <a:schemeClr val="lt1"/>
                </a:solidFill>
                <a:latin typeface="+mn-lt"/>
                <a:ea typeface="+mn-ea"/>
                <a:cs typeface="+mn-cs"/>
              </a:defRPr>
            </a:lvl7pPr>
            <a:lvl8pPr marL="3054336" algn="l" defTabSz="858979" rtl="0" eaLnBrk="1" latinLnBrk="0" hangingPunct="1">
              <a:defRPr sz="1300" kern="1200">
                <a:solidFill>
                  <a:schemeClr val="lt1"/>
                </a:solidFill>
                <a:latin typeface="+mn-lt"/>
                <a:ea typeface="+mn-ea"/>
                <a:cs typeface="+mn-cs"/>
              </a:defRPr>
            </a:lvl8pPr>
            <a:lvl9pPr marL="3490669" algn="l" defTabSz="858979" rtl="0" eaLnBrk="1" latinLnBrk="0" hangingPunct="1">
              <a:defRPr sz="1300" kern="1200">
                <a:solidFill>
                  <a:schemeClr val="lt1"/>
                </a:solidFill>
                <a:latin typeface="+mn-lt"/>
                <a:ea typeface="+mn-ea"/>
                <a:cs typeface="+mn-cs"/>
              </a:defRPr>
            </a:lvl9pPr>
          </a:lstStyle>
          <a:p>
            <a:pPr marL="0" indent="0" algn="ctr">
              <a:buNone/>
            </a:pPr>
            <a:endParaRPr lang="en-GB" dirty="0" err="1" smtClean="0"/>
          </a:p>
        </p:txBody>
      </p:sp>
      <p:sp>
        <p:nvSpPr>
          <p:cNvPr id="16" name="Grey Box"/>
          <p:cNvSpPr/>
          <p:nvPr userDrawn="1"/>
        </p:nvSpPr>
        <p:spPr bwMode="gray">
          <a:xfrm>
            <a:off x="6894000" y="-1"/>
            <a:ext cx="2088000" cy="6606000"/>
          </a:xfrm>
          <a:prstGeom prst="rect">
            <a:avLst/>
          </a:prstGeom>
          <a:solidFill>
            <a:srgbClr val="E3E3E3"/>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p>
        </p:txBody>
      </p:sp>
      <p:sp>
        <p:nvSpPr>
          <p:cNvPr id="6" name="Corner Box"/>
          <p:cNvSpPr/>
          <p:nvPr userDrawn="1"/>
        </p:nvSpPr>
        <p:spPr bwMode="gray">
          <a:xfrm>
            <a:off x="8982000" y="6552000"/>
            <a:ext cx="162000" cy="306000"/>
          </a:xfrm>
          <a:prstGeom prst="rect">
            <a:avLst/>
          </a:prstGeom>
          <a:solidFill>
            <a:schemeClr val="accent3"/>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solidFill>
                <a:schemeClr val="bg1"/>
              </a:solidFill>
            </a:endParaRPr>
          </a:p>
        </p:txBody>
      </p:sp>
      <p:sp>
        <p:nvSpPr>
          <p:cNvPr id="7" name="Content Placeholder 8"/>
          <p:cNvSpPr>
            <a:spLocks noGrp="1"/>
          </p:cNvSpPr>
          <p:nvPr>
            <p:ph sz="quarter" idx="13" hasCustomPrompt="1"/>
          </p:nvPr>
        </p:nvSpPr>
        <p:spPr bwMode="gray">
          <a:xfrm>
            <a:off x="450850" y="1873249"/>
            <a:ext cx="6192838" cy="4608514"/>
          </a:xfrm>
        </p:spPr>
        <p:txBody>
          <a:bodyPr/>
          <a:lstStyle>
            <a:lvl1pPr>
              <a:defRPr baseline="0"/>
            </a:lvl1pPr>
            <a:lvl5pPr>
              <a:defRPr/>
            </a:lvl5pPr>
          </a:lstStyle>
          <a:p>
            <a:pPr lvl="0"/>
            <a:r>
              <a:rPr lang="en-GB" noProof="0" dirty="0" smtClean="0"/>
              <a:t>&lt;Insert bullets or format text with the buttons on the ‘Firm Tools’ ribbon&gt;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2" name="Title 1"/>
          <p:cNvSpPr>
            <a:spLocks noGrp="1"/>
          </p:cNvSpPr>
          <p:nvPr>
            <p:ph type="title"/>
          </p:nvPr>
        </p:nvSpPr>
        <p:spPr bwMode="gray">
          <a:xfrm>
            <a:off x="450000" y="288000"/>
            <a:ext cx="6192000" cy="15120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2388481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Double Sidebar">
    <p:spTree>
      <p:nvGrpSpPr>
        <p:cNvPr id="1" name=""/>
        <p:cNvGrpSpPr/>
        <p:nvPr/>
      </p:nvGrpSpPr>
      <p:grpSpPr>
        <a:xfrm>
          <a:off x="0" y="0"/>
          <a:ext cx="0" cy="0"/>
          <a:chOff x="0" y="0"/>
          <a:chExt cx="0" cy="0"/>
        </a:xfrm>
      </p:grpSpPr>
      <p:sp>
        <p:nvSpPr>
          <p:cNvPr id="8" name="Colour Strip"/>
          <p:cNvSpPr/>
          <p:nvPr userDrawn="1"/>
        </p:nvSpPr>
        <p:spPr bwMode="gray">
          <a:xfrm>
            <a:off x="8982000" y="0"/>
            <a:ext cx="16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defPPr>
              <a:defRPr lang="en-GB"/>
            </a:defPPr>
            <a:lvl1pPr marL="0" algn="l" defTabSz="858979" rtl="0" eaLnBrk="1" latinLnBrk="0" hangingPunct="1">
              <a:defRPr sz="1300" kern="1200">
                <a:solidFill>
                  <a:schemeClr val="lt1"/>
                </a:solidFill>
                <a:latin typeface="+mn-lt"/>
                <a:ea typeface="+mn-ea"/>
                <a:cs typeface="+mn-cs"/>
              </a:defRPr>
            </a:lvl1pPr>
            <a:lvl2pPr marL="436334" algn="l" defTabSz="858979" rtl="0" eaLnBrk="1" latinLnBrk="0" hangingPunct="1">
              <a:defRPr sz="1300" kern="1200">
                <a:solidFill>
                  <a:schemeClr val="lt1"/>
                </a:solidFill>
                <a:latin typeface="+mn-lt"/>
                <a:ea typeface="+mn-ea"/>
                <a:cs typeface="+mn-cs"/>
              </a:defRPr>
            </a:lvl2pPr>
            <a:lvl3pPr marL="872667" algn="l" defTabSz="858979" rtl="0" eaLnBrk="1" latinLnBrk="0" hangingPunct="1">
              <a:defRPr sz="1300" kern="1200">
                <a:solidFill>
                  <a:schemeClr val="lt1"/>
                </a:solidFill>
                <a:latin typeface="+mn-lt"/>
                <a:ea typeface="+mn-ea"/>
                <a:cs typeface="+mn-cs"/>
              </a:defRPr>
            </a:lvl3pPr>
            <a:lvl4pPr marL="1309001" algn="l" defTabSz="858979" rtl="0" eaLnBrk="1" latinLnBrk="0" hangingPunct="1">
              <a:defRPr sz="1300" kern="1200">
                <a:solidFill>
                  <a:schemeClr val="lt1"/>
                </a:solidFill>
                <a:latin typeface="+mn-lt"/>
                <a:ea typeface="+mn-ea"/>
                <a:cs typeface="+mn-cs"/>
              </a:defRPr>
            </a:lvl4pPr>
            <a:lvl5pPr marL="1745334" algn="l" defTabSz="858979" rtl="0" eaLnBrk="1" latinLnBrk="0" hangingPunct="1">
              <a:defRPr sz="1300" kern="1200">
                <a:solidFill>
                  <a:schemeClr val="lt1"/>
                </a:solidFill>
                <a:latin typeface="+mn-lt"/>
                <a:ea typeface="+mn-ea"/>
                <a:cs typeface="+mn-cs"/>
              </a:defRPr>
            </a:lvl5pPr>
            <a:lvl6pPr marL="2181668" algn="l" defTabSz="858979" rtl="0" eaLnBrk="1" latinLnBrk="0" hangingPunct="1">
              <a:defRPr sz="1300" kern="1200">
                <a:solidFill>
                  <a:schemeClr val="lt1"/>
                </a:solidFill>
                <a:latin typeface="+mn-lt"/>
                <a:ea typeface="+mn-ea"/>
                <a:cs typeface="+mn-cs"/>
              </a:defRPr>
            </a:lvl6pPr>
            <a:lvl7pPr marL="2618001" algn="l" defTabSz="858979" rtl="0" eaLnBrk="1" latinLnBrk="0" hangingPunct="1">
              <a:defRPr sz="1300" kern="1200">
                <a:solidFill>
                  <a:schemeClr val="lt1"/>
                </a:solidFill>
                <a:latin typeface="+mn-lt"/>
                <a:ea typeface="+mn-ea"/>
                <a:cs typeface="+mn-cs"/>
              </a:defRPr>
            </a:lvl7pPr>
            <a:lvl8pPr marL="3054336" algn="l" defTabSz="858979" rtl="0" eaLnBrk="1" latinLnBrk="0" hangingPunct="1">
              <a:defRPr sz="1300" kern="1200">
                <a:solidFill>
                  <a:schemeClr val="lt1"/>
                </a:solidFill>
                <a:latin typeface="+mn-lt"/>
                <a:ea typeface="+mn-ea"/>
                <a:cs typeface="+mn-cs"/>
              </a:defRPr>
            </a:lvl8pPr>
            <a:lvl9pPr marL="3490669" algn="l" defTabSz="858979" rtl="0" eaLnBrk="1" latinLnBrk="0" hangingPunct="1">
              <a:defRPr sz="1300" kern="1200">
                <a:solidFill>
                  <a:schemeClr val="lt1"/>
                </a:solidFill>
                <a:latin typeface="+mn-lt"/>
                <a:ea typeface="+mn-ea"/>
                <a:cs typeface="+mn-cs"/>
              </a:defRPr>
            </a:lvl9pPr>
          </a:lstStyle>
          <a:p>
            <a:pPr marL="0" indent="0" algn="ctr">
              <a:buNone/>
            </a:pPr>
            <a:endParaRPr lang="en-GB" dirty="0" err="1" smtClean="0"/>
          </a:p>
        </p:txBody>
      </p:sp>
      <p:sp>
        <p:nvSpPr>
          <p:cNvPr id="16" name="Grey Box"/>
          <p:cNvSpPr/>
          <p:nvPr userDrawn="1"/>
        </p:nvSpPr>
        <p:spPr bwMode="gray">
          <a:xfrm>
            <a:off x="5310000" y="-1"/>
            <a:ext cx="3672000" cy="6606000"/>
          </a:xfrm>
          <a:prstGeom prst="rect">
            <a:avLst/>
          </a:prstGeom>
          <a:solidFill>
            <a:srgbClr val="E3E3E3"/>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p>
        </p:txBody>
      </p:sp>
      <p:sp>
        <p:nvSpPr>
          <p:cNvPr id="6" name="Corner Box"/>
          <p:cNvSpPr/>
          <p:nvPr userDrawn="1"/>
        </p:nvSpPr>
        <p:spPr bwMode="gray">
          <a:xfrm>
            <a:off x="8982000" y="6552000"/>
            <a:ext cx="162000" cy="306000"/>
          </a:xfrm>
          <a:prstGeom prst="rect">
            <a:avLst/>
          </a:prstGeom>
          <a:solidFill>
            <a:schemeClr val="accent3"/>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solidFill>
                <a:schemeClr val="bg1"/>
              </a:solidFill>
            </a:endParaRPr>
          </a:p>
        </p:txBody>
      </p:sp>
      <p:sp>
        <p:nvSpPr>
          <p:cNvPr id="7" name="Content Placeholder 9"/>
          <p:cNvSpPr>
            <a:spLocks noGrp="1"/>
          </p:cNvSpPr>
          <p:nvPr>
            <p:ph sz="quarter" idx="13" hasCustomPrompt="1"/>
          </p:nvPr>
        </p:nvSpPr>
        <p:spPr bwMode="gray">
          <a:xfrm>
            <a:off x="450850" y="1873249"/>
            <a:ext cx="4561680" cy="4608513"/>
          </a:xfrm>
        </p:spPr>
        <p:txBody>
          <a:bodyPr/>
          <a:lstStyle>
            <a:lvl1pPr>
              <a:defRPr/>
            </a:lvl1pPr>
            <a:lvl5pPr>
              <a:defRPr/>
            </a:lvl5pPr>
          </a:lstStyle>
          <a:p>
            <a:pPr lvl="0"/>
            <a:r>
              <a:rPr lang="en-GB" noProof="0" dirty="0" smtClean="0"/>
              <a:t>&lt;Insert bullets or format text with the buttons on the ‘Firm Tools’ ribbon&gt;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2" name="Title 1"/>
          <p:cNvSpPr>
            <a:spLocks noGrp="1"/>
          </p:cNvSpPr>
          <p:nvPr>
            <p:ph type="title"/>
          </p:nvPr>
        </p:nvSpPr>
        <p:spPr bwMode="gray">
          <a:xfrm>
            <a:off x="450000" y="288000"/>
            <a:ext cx="4560150" cy="15120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276354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Medium Sidebar">
    <p:spTree>
      <p:nvGrpSpPr>
        <p:cNvPr id="1" name=""/>
        <p:cNvGrpSpPr/>
        <p:nvPr/>
      </p:nvGrpSpPr>
      <p:grpSpPr>
        <a:xfrm>
          <a:off x="0" y="0"/>
          <a:ext cx="0" cy="0"/>
          <a:chOff x="0" y="0"/>
          <a:chExt cx="0" cy="0"/>
        </a:xfrm>
      </p:grpSpPr>
      <p:sp>
        <p:nvSpPr>
          <p:cNvPr id="8" name="Colour Strip"/>
          <p:cNvSpPr/>
          <p:nvPr userDrawn="1"/>
        </p:nvSpPr>
        <p:spPr bwMode="gray">
          <a:xfrm>
            <a:off x="8982000" y="0"/>
            <a:ext cx="16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defPPr>
              <a:defRPr lang="en-GB"/>
            </a:defPPr>
            <a:lvl1pPr marL="0" algn="l" defTabSz="858979" rtl="0" eaLnBrk="1" latinLnBrk="0" hangingPunct="1">
              <a:defRPr sz="1300" kern="1200">
                <a:solidFill>
                  <a:schemeClr val="lt1"/>
                </a:solidFill>
                <a:latin typeface="+mn-lt"/>
                <a:ea typeface="+mn-ea"/>
                <a:cs typeface="+mn-cs"/>
              </a:defRPr>
            </a:lvl1pPr>
            <a:lvl2pPr marL="436334" algn="l" defTabSz="858979" rtl="0" eaLnBrk="1" latinLnBrk="0" hangingPunct="1">
              <a:defRPr sz="1300" kern="1200">
                <a:solidFill>
                  <a:schemeClr val="lt1"/>
                </a:solidFill>
                <a:latin typeface="+mn-lt"/>
                <a:ea typeface="+mn-ea"/>
                <a:cs typeface="+mn-cs"/>
              </a:defRPr>
            </a:lvl2pPr>
            <a:lvl3pPr marL="872667" algn="l" defTabSz="858979" rtl="0" eaLnBrk="1" latinLnBrk="0" hangingPunct="1">
              <a:defRPr sz="1300" kern="1200">
                <a:solidFill>
                  <a:schemeClr val="lt1"/>
                </a:solidFill>
                <a:latin typeface="+mn-lt"/>
                <a:ea typeface="+mn-ea"/>
                <a:cs typeface="+mn-cs"/>
              </a:defRPr>
            </a:lvl3pPr>
            <a:lvl4pPr marL="1309001" algn="l" defTabSz="858979" rtl="0" eaLnBrk="1" latinLnBrk="0" hangingPunct="1">
              <a:defRPr sz="1300" kern="1200">
                <a:solidFill>
                  <a:schemeClr val="lt1"/>
                </a:solidFill>
                <a:latin typeface="+mn-lt"/>
                <a:ea typeface="+mn-ea"/>
                <a:cs typeface="+mn-cs"/>
              </a:defRPr>
            </a:lvl4pPr>
            <a:lvl5pPr marL="1745334" algn="l" defTabSz="858979" rtl="0" eaLnBrk="1" latinLnBrk="0" hangingPunct="1">
              <a:defRPr sz="1300" kern="1200">
                <a:solidFill>
                  <a:schemeClr val="lt1"/>
                </a:solidFill>
                <a:latin typeface="+mn-lt"/>
                <a:ea typeface="+mn-ea"/>
                <a:cs typeface="+mn-cs"/>
              </a:defRPr>
            </a:lvl5pPr>
            <a:lvl6pPr marL="2181668" algn="l" defTabSz="858979" rtl="0" eaLnBrk="1" latinLnBrk="0" hangingPunct="1">
              <a:defRPr sz="1300" kern="1200">
                <a:solidFill>
                  <a:schemeClr val="lt1"/>
                </a:solidFill>
                <a:latin typeface="+mn-lt"/>
                <a:ea typeface="+mn-ea"/>
                <a:cs typeface="+mn-cs"/>
              </a:defRPr>
            </a:lvl6pPr>
            <a:lvl7pPr marL="2618001" algn="l" defTabSz="858979" rtl="0" eaLnBrk="1" latinLnBrk="0" hangingPunct="1">
              <a:defRPr sz="1300" kern="1200">
                <a:solidFill>
                  <a:schemeClr val="lt1"/>
                </a:solidFill>
                <a:latin typeface="+mn-lt"/>
                <a:ea typeface="+mn-ea"/>
                <a:cs typeface="+mn-cs"/>
              </a:defRPr>
            </a:lvl7pPr>
            <a:lvl8pPr marL="3054336" algn="l" defTabSz="858979" rtl="0" eaLnBrk="1" latinLnBrk="0" hangingPunct="1">
              <a:defRPr sz="1300" kern="1200">
                <a:solidFill>
                  <a:schemeClr val="lt1"/>
                </a:solidFill>
                <a:latin typeface="+mn-lt"/>
                <a:ea typeface="+mn-ea"/>
                <a:cs typeface="+mn-cs"/>
              </a:defRPr>
            </a:lvl8pPr>
            <a:lvl9pPr marL="3490669" algn="l" defTabSz="858979" rtl="0" eaLnBrk="1" latinLnBrk="0" hangingPunct="1">
              <a:defRPr sz="1300" kern="1200">
                <a:solidFill>
                  <a:schemeClr val="lt1"/>
                </a:solidFill>
                <a:latin typeface="+mn-lt"/>
                <a:ea typeface="+mn-ea"/>
                <a:cs typeface="+mn-cs"/>
              </a:defRPr>
            </a:lvl9pPr>
          </a:lstStyle>
          <a:p>
            <a:pPr marL="0" indent="0" algn="ctr">
              <a:buNone/>
            </a:pPr>
            <a:endParaRPr lang="en-GB" dirty="0" err="1" smtClean="0"/>
          </a:p>
        </p:txBody>
      </p:sp>
      <p:sp>
        <p:nvSpPr>
          <p:cNvPr id="14" name="Grey Box"/>
          <p:cNvSpPr/>
          <p:nvPr userDrawn="1"/>
        </p:nvSpPr>
        <p:spPr bwMode="gray">
          <a:xfrm>
            <a:off x="6354000" y="0"/>
            <a:ext cx="2628000" cy="6606000"/>
          </a:xfrm>
          <a:prstGeom prst="rect">
            <a:avLst/>
          </a:prstGeom>
          <a:solidFill>
            <a:srgbClr val="E3E3E3"/>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p>
        </p:txBody>
      </p:sp>
      <p:sp>
        <p:nvSpPr>
          <p:cNvPr id="16" name="Content Placeholder 15"/>
          <p:cNvSpPr>
            <a:spLocks noGrp="1"/>
          </p:cNvSpPr>
          <p:nvPr>
            <p:ph sz="quarter" idx="13" hasCustomPrompt="1"/>
          </p:nvPr>
        </p:nvSpPr>
        <p:spPr bwMode="gray">
          <a:xfrm>
            <a:off x="450849" y="1873250"/>
            <a:ext cx="5544000" cy="4601650"/>
          </a:xfrm>
        </p:spPr>
        <p:txBody>
          <a:bodyPr/>
          <a:lstStyle>
            <a:lvl1pPr>
              <a:defRPr/>
            </a:lvl1pPr>
          </a:lstStyle>
          <a:p>
            <a:pPr lvl="0"/>
            <a:r>
              <a:rPr lang="en-GB" noProof="0" dirty="0" smtClean="0"/>
              <a:t>&lt;Insert bullets or format text with the buttons on the ‘Firm Tools’ ribbon&gt;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6" name="Corner Box"/>
          <p:cNvSpPr/>
          <p:nvPr userDrawn="1"/>
        </p:nvSpPr>
        <p:spPr bwMode="gray">
          <a:xfrm>
            <a:off x="8982000" y="6552000"/>
            <a:ext cx="162000" cy="306000"/>
          </a:xfrm>
          <a:prstGeom prst="rect">
            <a:avLst/>
          </a:prstGeom>
          <a:solidFill>
            <a:schemeClr val="accent3"/>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solidFill>
                <a:schemeClr val="bg1"/>
              </a:solidFill>
            </a:endParaRPr>
          </a:p>
        </p:txBody>
      </p:sp>
      <p:sp>
        <p:nvSpPr>
          <p:cNvPr id="2" name="Title 1"/>
          <p:cNvSpPr>
            <a:spLocks noGrp="1"/>
          </p:cNvSpPr>
          <p:nvPr>
            <p:ph type="title"/>
          </p:nvPr>
        </p:nvSpPr>
        <p:spPr bwMode="gray">
          <a:xfrm>
            <a:off x="450000" y="288000"/>
            <a:ext cx="5542813" cy="15120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7848033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x 1">
    <p:spTree>
      <p:nvGrpSpPr>
        <p:cNvPr id="1" name=""/>
        <p:cNvGrpSpPr/>
        <p:nvPr/>
      </p:nvGrpSpPr>
      <p:grpSpPr>
        <a:xfrm>
          <a:off x="0" y="0"/>
          <a:ext cx="0" cy="0"/>
          <a:chOff x="0" y="0"/>
          <a:chExt cx="0" cy="0"/>
        </a:xfrm>
      </p:grpSpPr>
      <p:sp>
        <p:nvSpPr>
          <p:cNvPr id="8" name="Colour Strip"/>
          <p:cNvSpPr/>
          <p:nvPr userDrawn="1"/>
        </p:nvSpPr>
        <p:spPr bwMode="gray">
          <a:xfrm>
            <a:off x="8982000" y="0"/>
            <a:ext cx="16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defPPr>
              <a:defRPr lang="en-GB"/>
            </a:defPPr>
            <a:lvl1pPr marL="0" algn="l" defTabSz="858979" rtl="0" eaLnBrk="1" latinLnBrk="0" hangingPunct="1">
              <a:defRPr sz="1300" kern="1200">
                <a:solidFill>
                  <a:schemeClr val="lt1"/>
                </a:solidFill>
                <a:latin typeface="+mn-lt"/>
                <a:ea typeface="+mn-ea"/>
                <a:cs typeface="+mn-cs"/>
              </a:defRPr>
            </a:lvl1pPr>
            <a:lvl2pPr marL="436334" algn="l" defTabSz="858979" rtl="0" eaLnBrk="1" latinLnBrk="0" hangingPunct="1">
              <a:defRPr sz="1300" kern="1200">
                <a:solidFill>
                  <a:schemeClr val="lt1"/>
                </a:solidFill>
                <a:latin typeface="+mn-lt"/>
                <a:ea typeface="+mn-ea"/>
                <a:cs typeface="+mn-cs"/>
              </a:defRPr>
            </a:lvl2pPr>
            <a:lvl3pPr marL="872667" algn="l" defTabSz="858979" rtl="0" eaLnBrk="1" latinLnBrk="0" hangingPunct="1">
              <a:defRPr sz="1300" kern="1200">
                <a:solidFill>
                  <a:schemeClr val="lt1"/>
                </a:solidFill>
                <a:latin typeface="+mn-lt"/>
                <a:ea typeface="+mn-ea"/>
                <a:cs typeface="+mn-cs"/>
              </a:defRPr>
            </a:lvl3pPr>
            <a:lvl4pPr marL="1309001" algn="l" defTabSz="858979" rtl="0" eaLnBrk="1" latinLnBrk="0" hangingPunct="1">
              <a:defRPr sz="1300" kern="1200">
                <a:solidFill>
                  <a:schemeClr val="lt1"/>
                </a:solidFill>
                <a:latin typeface="+mn-lt"/>
                <a:ea typeface="+mn-ea"/>
                <a:cs typeface="+mn-cs"/>
              </a:defRPr>
            </a:lvl4pPr>
            <a:lvl5pPr marL="1745334" algn="l" defTabSz="858979" rtl="0" eaLnBrk="1" latinLnBrk="0" hangingPunct="1">
              <a:defRPr sz="1300" kern="1200">
                <a:solidFill>
                  <a:schemeClr val="lt1"/>
                </a:solidFill>
                <a:latin typeface="+mn-lt"/>
                <a:ea typeface="+mn-ea"/>
                <a:cs typeface="+mn-cs"/>
              </a:defRPr>
            </a:lvl5pPr>
            <a:lvl6pPr marL="2181668" algn="l" defTabSz="858979" rtl="0" eaLnBrk="1" latinLnBrk="0" hangingPunct="1">
              <a:defRPr sz="1300" kern="1200">
                <a:solidFill>
                  <a:schemeClr val="lt1"/>
                </a:solidFill>
                <a:latin typeface="+mn-lt"/>
                <a:ea typeface="+mn-ea"/>
                <a:cs typeface="+mn-cs"/>
              </a:defRPr>
            </a:lvl6pPr>
            <a:lvl7pPr marL="2618001" algn="l" defTabSz="858979" rtl="0" eaLnBrk="1" latinLnBrk="0" hangingPunct="1">
              <a:defRPr sz="1300" kern="1200">
                <a:solidFill>
                  <a:schemeClr val="lt1"/>
                </a:solidFill>
                <a:latin typeface="+mn-lt"/>
                <a:ea typeface="+mn-ea"/>
                <a:cs typeface="+mn-cs"/>
              </a:defRPr>
            </a:lvl7pPr>
            <a:lvl8pPr marL="3054336" algn="l" defTabSz="858979" rtl="0" eaLnBrk="1" latinLnBrk="0" hangingPunct="1">
              <a:defRPr sz="1300" kern="1200">
                <a:solidFill>
                  <a:schemeClr val="lt1"/>
                </a:solidFill>
                <a:latin typeface="+mn-lt"/>
                <a:ea typeface="+mn-ea"/>
                <a:cs typeface="+mn-cs"/>
              </a:defRPr>
            </a:lvl8pPr>
            <a:lvl9pPr marL="3490669" algn="l" defTabSz="858979" rtl="0" eaLnBrk="1" latinLnBrk="0" hangingPunct="1">
              <a:defRPr sz="1300" kern="1200">
                <a:solidFill>
                  <a:schemeClr val="lt1"/>
                </a:solidFill>
                <a:latin typeface="+mn-lt"/>
                <a:ea typeface="+mn-ea"/>
                <a:cs typeface="+mn-cs"/>
              </a:defRPr>
            </a:lvl9pPr>
          </a:lstStyle>
          <a:p>
            <a:pPr marL="0" indent="0" algn="ctr">
              <a:buNone/>
            </a:pPr>
            <a:endParaRPr lang="en-GB" dirty="0" err="1" smtClean="0"/>
          </a:p>
        </p:txBody>
      </p:sp>
      <p:sp>
        <p:nvSpPr>
          <p:cNvPr id="14" name="Grey Box"/>
          <p:cNvSpPr/>
          <p:nvPr userDrawn="1"/>
        </p:nvSpPr>
        <p:spPr bwMode="gray">
          <a:xfrm>
            <a:off x="5706000" y="0"/>
            <a:ext cx="3276000" cy="6606000"/>
          </a:xfrm>
          <a:prstGeom prst="rect">
            <a:avLst/>
          </a:prstGeom>
          <a:solidFill>
            <a:srgbClr val="E3E3E3"/>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p>
        </p:txBody>
      </p:sp>
      <p:sp>
        <p:nvSpPr>
          <p:cNvPr id="16" name="Content Placeholder 15"/>
          <p:cNvSpPr>
            <a:spLocks noGrp="1"/>
          </p:cNvSpPr>
          <p:nvPr>
            <p:ph sz="quarter" idx="13" hasCustomPrompt="1"/>
          </p:nvPr>
        </p:nvSpPr>
        <p:spPr bwMode="gray">
          <a:xfrm>
            <a:off x="450850" y="1873249"/>
            <a:ext cx="4968000" cy="4601649"/>
          </a:xfrm>
        </p:spPr>
        <p:txBody>
          <a:bodyPr/>
          <a:lstStyle>
            <a:lvl1pPr>
              <a:defRPr/>
            </a:lvl1pPr>
          </a:lstStyle>
          <a:p>
            <a:pPr lvl="0"/>
            <a:r>
              <a:rPr lang="en-GB" noProof="0" dirty="0" smtClean="0"/>
              <a:t>&lt;Insert bullets or format text with the buttons on the ‘Firm Tools’ ribbon&gt;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6" name="Corner Box"/>
          <p:cNvSpPr/>
          <p:nvPr userDrawn="1"/>
        </p:nvSpPr>
        <p:spPr bwMode="gray">
          <a:xfrm>
            <a:off x="8982000" y="6552000"/>
            <a:ext cx="162000" cy="306000"/>
          </a:xfrm>
          <a:prstGeom prst="rect">
            <a:avLst/>
          </a:prstGeom>
          <a:solidFill>
            <a:schemeClr val="accent3"/>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solidFill>
                <a:schemeClr val="bg1"/>
              </a:solidFill>
            </a:endParaRPr>
          </a:p>
        </p:txBody>
      </p:sp>
      <p:sp>
        <p:nvSpPr>
          <p:cNvPr id="2" name="Title 1"/>
          <p:cNvSpPr>
            <a:spLocks noGrp="1"/>
          </p:cNvSpPr>
          <p:nvPr>
            <p:ph type="title"/>
          </p:nvPr>
        </p:nvSpPr>
        <p:spPr bwMode="gray">
          <a:xfrm>
            <a:off x="449999" y="288000"/>
            <a:ext cx="4968000" cy="15120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8849753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x 2">
    <p:spTree>
      <p:nvGrpSpPr>
        <p:cNvPr id="1" name=""/>
        <p:cNvGrpSpPr/>
        <p:nvPr/>
      </p:nvGrpSpPr>
      <p:grpSpPr>
        <a:xfrm>
          <a:off x="0" y="0"/>
          <a:ext cx="0" cy="0"/>
          <a:chOff x="0" y="0"/>
          <a:chExt cx="0" cy="0"/>
        </a:xfrm>
      </p:grpSpPr>
      <p:sp>
        <p:nvSpPr>
          <p:cNvPr id="15" name="Grey Box"/>
          <p:cNvSpPr/>
          <p:nvPr userDrawn="1"/>
        </p:nvSpPr>
        <p:spPr bwMode="gray">
          <a:xfrm>
            <a:off x="2934000" y="0"/>
            <a:ext cx="6048000" cy="6606000"/>
          </a:xfrm>
          <a:prstGeom prst="rect">
            <a:avLst/>
          </a:prstGeom>
          <a:solidFill>
            <a:srgbClr val="E3E3E3"/>
          </a:solidFill>
          <a:ln>
            <a:noFill/>
          </a:ln>
          <a:extLst/>
        </p:spPr>
        <p:txBody>
          <a:bodyPr vert="horz" wrap="square" lIns="0" tIns="0" rIns="0" bIns="0" numCol="1" anchor="ctr" anchorCtr="0" compatLnSpc="1">
            <a:prstTxWarp prst="textNoShape">
              <a:avLst/>
            </a:prstTxWarp>
          </a:bodyPr>
          <a:lstStyle/>
          <a:p>
            <a:pPr marL="0" lvl="0" indent="0" algn="ctr" defTabSz="858979">
              <a:lnSpc>
                <a:spcPct val="90000"/>
              </a:lnSpc>
              <a:buNone/>
            </a:pPr>
            <a:endParaRPr lang="en-GB" sz="700" dirty="0" err="1"/>
          </a:p>
        </p:txBody>
      </p:sp>
      <p:sp>
        <p:nvSpPr>
          <p:cNvPr id="8" name="Colour Strip"/>
          <p:cNvSpPr/>
          <p:nvPr userDrawn="1"/>
        </p:nvSpPr>
        <p:spPr bwMode="gray">
          <a:xfrm>
            <a:off x="8982000" y="0"/>
            <a:ext cx="16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defPPr>
              <a:defRPr lang="en-GB"/>
            </a:defPPr>
            <a:lvl1pPr marL="0" algn="l" defTabSz="858979" rtl="0" eaLnBrk="1" latinLnBrk="0" hangingPunct="1">
              <a:defRPr sz="1300" kern="1200">
                <a:solidFill>
                  <a:schemeClr val="lt1"/>
                </a:solidFill>
                <a:latin typeface="+mn-lt"/>
                <a:ea typeface="+mn-ea"/>
                <a:cs typeface="+mn-cs"/>
              </a:defRPr>
            </a:lvl1pPr>
            <a:lvl2pPr marL="436334" algn="l" defTabSz="858979" rtl="0" eaLnBrk="1" latinLnBrk="0" hangingPunct="1">
              <a:defRPr sz="1300" kern="1200">
                <a:solidFill>
                  <a:schemeClr val="lt1"/>
                </a:solidFill>
                <a:latin typeface="+mn-lt"/>
                <a:ea typeface="+mn-ea"/>
                <a:cs typeface="+mn-cs"/>
              </a:defRPr>
            </a:lvl2pPr>
            <a:lvl3pPr marL="872667" algn="l" defTabSz="858979" rtl="0" eaLnBrk="1" latinLnBrk="0" hangingPunct="1">
              <a:defRPr sz="1300" kern="1200">
                <a:solidFill>
                  <a:schemeClr val="lt1"/>
                </a:solidFill>
                <a:latin typeface="+mn-lt"/>
                <a:ea typeface="+mn-ea"/>
                <a:cs typeface="+mn-cs"/>
              </a:defRPr>
            </a:lvl3pPr>
            <a:lvl4pPr marL="1309001" algn="l" defTabSz="858979" rtl="0" eaLnBrk="1" latinLnBrk="0" hangingPunct="1">
              <a:defRPr sz="1300" kern="1200">
                <a:solidFill>
                  <a:schemeClr val="lt1"/>
                </a:solidFill>
                <a:latin typeface="+mn-lt"/>
                <a:ea typeface="+mn-ea"/>
                <a:cs typeface="+mn-cs"/>
              </a:defRPr>
            </a:lvl4pPr>
            <a:lvl5pPr marL="1745334" algn="l" defTabSz="858979" rtl="0" eaLnBrk="1" latinLnBrk="0" hangingPunct="1">
              <a:defRPr sz="1300" kern="1200">
                <a:solidFill>
                  <a:schemeClr val="lt1"/>
                </a:solidFill>
                <a:latin typeface="+mn-lt"/>
                <a:ea typeface="+mn-ea"/>
                <a:cs typeface="+mn-cs"/>
              </a:defRPr>
            </a:lvl5pPr>
            <a:lvl6pPr marL="2181668" algn="l" defTabSz="858979" rtl="0" eaLnBrk="1" latinLnBrk="0" hangingPunct="1">
              <a:defRPr sz="1300" kern="1200">
                <a:solidFill>
                  <a:schemeClr val="lt1"/>
                </a:solidFill>
                <a:latin typeface="+mn-lt"/>
                <a:ea typeface="+mn-ea"/>
                <a:cs typeface="+mn-cs"/>
              </a:defRPr>
            </a:lvl6pPr>
            <a:lvl7pPr marL="2618001" algn="l" defTabSz="858979" rtl="0" eaLnBrk="1" latinLnBrk="0" hangingPunct="1">
              <a:defRPr sz="1300" kern="1200">
                <a:solidFill>
                  <a:schemeClr val="lt1"/>
                </a:solidFill>
                <a:latin typeface="+mn-lt"/>
                <a:ea typeface="+mn-ea"/>
                <a:cs typeface="+mn-cs"/>
              </a:defRPr>
            </a:lvl7pPr>
            <a:lvl8pPr marL="3054336" algn="l" defTabSz="858979" rtl="0" eaLnBrk="1" latinLnBrk="0" hangingPunct="1">
              <a:defRPr sz="1300" kern="1200">
                <a:solidFill>
                  <a:schemeClr val="lt1"/>
                </a:solidFill>
                <a:latin typeface="+mn-lt"/>
                <a:ea typeface="+mn-ea"/>
                <a:cs typeface="+mn-cs"/>
              </a:defRPr>
            </a:lvl8pPr>
            <a:lvl9pPr marL="3490669" algn="l" defTabSz="858979" rtl="0" eaLnBrk="1" latinLnBrk="0" hangingPunct="1">
              <a:defRPr sz="1300" kern="1200">
                <a:solidFill>
                  <a:schemeClr val="lt1"/>
                </a:solidFill>
                <a:latin typeface="+mn-lt"/>
                <a:ea typeface="+mn-ea"/>
                <a:cs typeface="+mn-cs"/>
              </a:defRPr>
            </a:lvl9pPr>
          </a:lstStyle>
          <a:p>
            <a:pPr marL="0" indent="0" algn="ctr">
              <a:buNone/>
            </a:pPr>
            <a:endParaRPr lang="en-GB" dirty="0" err="1" smtClean="0"/>
          </a:p>
        </p:txBody>
      </p:sp>
      <p:sp>
        <p:nvSpPr>
          <p:cNvPr id="14" name="Content Placeholder 13"/>
          <p:cNvSpPr>
            <a:spLocks noGrp="1"/>
          </p:cNvSpPr>
          <p:nvPr>
            <p:ph sz="quarter" idx="13" hasCustomPrompt="1"/>
          </p:nvPr>
        </p:nvSpPr>
        <p:spPr bwMode="gray">
          <a:xfrm>
            <a:off x="450850" y="1873249"/>
            <a:ext cx="2196000" cy="4601649"/>
          </a:xfrm>
        </p:spPr>
        <p:txBody>
          <a:bodyPr/>
          <a:lstStyle>
            <a:lvl1pPr>
              <a:defRPr baseline="0"/>
            </a:lvl1pPr>
          </a:lstStyle>
          <a:p>
            <a:pPr lvl="0"/>
            <a:r>
              <a:rPr lang="en-GB" noProof="0" dirty="0" smtClean="0"/>
              <a:t>&lt;Insert bullets or format text with the buttons on the ‘Firm Tools’ ribbon&gt;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6" name="Corner Box"/>
          <p:cNvSpPr/>
          <p:nvPr userDrawn="1"/>
        </p:nvSpPr>
        <p:spPr bwMode="gray">
          <a:xfrm>
            <a:off x="8982000" y="6552000"/>
            <a:ext cx="162000" cy="306000"/>
          </a:xfrm>
          <a:prstGeom prst="rect">
            <a:avLst/>
          </a:prstGeom>
          <a:solidFill>
            <a:schemeClr val="accent3"/>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lgn="ctr">
              <a:lnSpc>
                <a:spcPct val="90000"/>
              </a:lnSpc>
              <a:buNone/>
            </a:pPr>
            <a:endParaRPr lang="en-GB" sz="700" dirty="0" err="1">
              <a:solidFill>
                <a:schemeClr val="bg1"/>
              </a:solidFill>
            </a:endParaRPr>
          </a:p>
        </p:txBody>
      </p:sp>
      <p:sp>
        <p:nvSpPr>
          <p:cNvPr id="2" name="Title 1"/>
          <p:cNvSpPr>
            <a:spLocks noGrp="1"/>
          </p:cNvSpPr>
          <p:nvPr>
            <p:ph type="title"/>
          </p:nvPr>
        </p:nvSpPr>
        <p:spPr bwMode="gray">
          <a:xfrm>
            <a:off x="450001" y="288000"/>
            <a:ext cx="2196000" cy="15120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880595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0000" y="288000"/>
            <a:ext cx="8244000" cy="1512000"/>
          </a:xfrm>
          <a:prstGeom prst="rect">
            <a:avLst/>
          </a:prstGeom>
        </p:spPr>
        <p:txBody>
          <a:bodyPr vert="horz" lIns="0" tIns="0" rIns="0" bIns="0" rtlCol="0" anchor="ctr">
            <a:noAutofit/>
          </a:bodyPr>
          <a:lstStyle/>
          <a:p>
            <a:r>
              <a:rPr lang="en-US" noProof="0" dirty="0" smtClean="0"/>
              <a:t>&lt;Insert title&gt;</a:t>
            </a:r>
            <a:endParaRPr lang="en-US" noProof="0" dirty="0"/>
          </a:p>
        </p:txBody>
      </p:sp>
      <p:sp>
        <p:nvSpPr>
          <p:cNvPr id="112" name="Footer Strip"/>
          <p:cNvSpPr/>
          <p:nvPr/>
        </p:nvSpPr>
        <p:spPr bwMode="gray">
          <a:xfrm>
            <a:off x="0" y="6554381"/>
            <a:ext cx="9144000" cy="306000"/>
          </a:xfrm>
          <a:prstGeom prst="rect">
            <a:avLst/>
          </a:prstGeom>
          <a:solidFill>
            <a:srgbClr val="E3E3E3"/>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algn="ctr">
              <a:lnSpc>
                <a:spcPct val="90000"/>
              </a:lnSpc>
            </a:pPr>
            <a:endParaRPr lang="en-GB" sz="700" dirty="0" err="1"/>
          </a:p>
        </p:txBody>
      </p:sp>
      <p:sp>
        <p:nvSpPr>
          <p:cNvPr id="3" name="ctsMasterTextPlaceholder"/>
          <p:cNvSpPr>
            <a:spLocks noGrp="1"/>
          </p:cNvSpPr>
          <p:nvPr>
            <p:ph type="body" idx="1"/>
          </p:nvPr>
        </p:nvSpPr>
        <p:spPr bwMode="gray">
          <a:xfrm>
            <a:off x="450848" y="1874733"/>
            <a:ext cx="8244000" cy="4607029"/>
          </a:xfrm>
          <a:prstGeom prst="rect">
            <a:avLst/>
          </a:prstGeom>
        </p:spPr>
        <p:txBody>
          <a:bodyPr vert="horz" lIns="0" tIns="0" rIns="0" bIns="0" rtlCol="0">
            <a:noAutofit/>
          </a:bodyPr>
          <a:lstStyle/>
          <a:p>
            <a:pPr lvl="0"/>
            <a:r>
              <a:rPr lang="en-GB" noProof="0" dirty="0" smtClean="0"/>
              <a:t>&lt;Insert bullets or format text with the buttons on the ‘Firm Tools’ ribbon&gt;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114" name="ctsScreenWeb"/>
          <p:cNvSpPr>
            <a:spLocks noGrp="1"/>
          </p:cNvSpPr>
          <p:nvPr/>
        </p:nvSpPr>
        <p:spPr bwMode="gray">
          <a:xfrm>
            <a:off x="439424" y="6628056"/>
            <a:ext cx="1080000" cy="153888"/>
          </a:xfrm>
          <a:prstGeom prst="rect">
            <a:avLst/>
          </a:prstGeom>
        </p:spPr>
        <p:txBody>
          <a:bodyPr vert="horz" wrap="none" lIns="0" tIns="0" rIns="0" bIns="0" rtlCol="0" anchor="ctr" anchorCtr="0">
            <a:noAutofit/>
          </a:bodyPr>
          <a:lstStyle>
            <a:defPPr>
              <a:defRPr lang="en-GB"/>
            </a:defPPr>
            <a:lvl1pPr marL="0" algn="l" defTabSz="858979" rtl="0" eaLnBrk="1" latinLnBrk="0" hangingPunct="1">
              <a:defRPr sz="900" kern="1200">
                <a:solidFill>
                  <a:schemeClr val="bg2"/>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marL="0" indent="0">
              <a:buNone/>
            </a:pPr>
            <a:r>
              <a:rPr lang="en-GB" sz="1000" dirty="0" smtClean="0">
                <a:solidFill>
                  <a:schemeClr val="tx2"/>
                </a:solidFill>
              </a:rPr>
              <a:t>www.dlapiper.com</a:t>
            </a:r>
            <a:endParaRPr lang="en-GB" sz="1000" dirty="0">
              <a:solidFill>
                <a:schemeClr val="tx2"/>
              </a:solidFill>
            </a:endParaRPr>
          </a:p>
        </p:txBody>
      </p:sp>
      <p:sp>
        <p:nvSpPr>
          <p:cNvPr id="107" name="ctsSlideNumber"/>
          <p:cNvSpPr txBox="1">
            <a:spLocks/>
          </p:cNvSpPr>
          <p:nvPr/>
        </p:nvSpPr>
        <p:spPr bwMode="gray">
          <a:xfrm>
            <a:off x="8521424" y="6624000"/>
            <a:ext cx="288000" cy="162000"/>
          </a:xfrm>
          <a:prstGeom prst="rect">
            <a:avLst/>
          </a:prstGeom>
        </p:spPr>
        <p:txBody>
          <a:bodyPr vert="horz" wrap="none" lIns="0" tIns="0" rIns="0" bIns="0" rtlCol="0" anchor="ctr" anchorCtr="0">
            <a:noAutofit/>
          </a:bodyPr>
          <a:lstStyle>
            <a:defPPr>
              <a:defRPr lang="en-US"/>
            </a:defPPr>
            <a:lvl1pPr marL="0" algn="r" defTabSz="900000" rtl="0" eaLnBrk="1" latinLnBrk="0" hangingPunct="1">
              <a:defRPr sz="1400" kern="1200">
                <a:solidFill>
                  <a:schemeClr val="bg2"/>
                </a:solidFill>
                <a:latin typeface="+mn-lt"/>
                <a:ea typeface="+mn-ea"/>
                <a:cs typeface="+mn-cs"/>
              </a:defRPr>
            </a:lvl1pPr>
            <a:lvl2pPr marL="457171" algn="l" defTabSz="900000" rtl="0" eaLnBrk="1" latinLnBrk="0" hangingPunct="1">
              <a:defRPr sz="1400" kern="1200">
                <a:solidFill>
                  <a:schemeClr val="tx1"/>
                </a:solidFill>
                <a:latin typeface="+mn-lt"/>
                <a:ea typeface="+mn-ea"/>
                <a:cs typeface="+mn-cs"/>
              </a:defRPr>
            </a:lvl2pPr>
            <a:lvl3pPr marL="914342" algn="l" defTabSz="900000" rtl="0" eaLnBrk="1" latinLnBrk="0" hangingPunct="1">
              <a:defRPr sz="1400" kern="1200">
                <a:solidFill>
                  <a:schemeClr val="tx1"/>
                </a:solidFill>
                <a:latin typeface="+mn-lt"/>
                <a:ea typeface="+mn-ea"/>
                <a:cs typeface="+mn-cs"/>
              </a:defRPr>
            </a:lvl3pPr>
            <a:lvl4pPr marL="1371513" algn="l" defTabSz="900000" rtl="0" eaLnBrk="1" latinLnBrk="0" hangingPunct="1">
              <a:defRPr sz="1400" kern="1200">
                <a:solidFill>
                  <a:schemeClr val="tx1"/>
                </a:solidFill>
                <a:latin typeface="+mn-lt"/>
                <a:ea typeface="+mn-ea"/>
                <a:cs typeface="+mn-cs"/>
              </a:defRPr>
            </a:lvl4pPr>
            <a:lvl5pPr marL="1828684" algn="l" defTabSz="900000" rtl="0" eaLnBrk="1" latinLnBrk="0" hangingPunct="1">
              <a:defRPr sz="1400" kern="1200">
                <a:solidFill>
                  <a:schemeClr val="tx1"/>
                </a:solidFill>
                <a:latin typeface="+mn-lt"/>
                <a:ea typeface="+mn-ea"/>
                <a:cs typeface="+mn-cs"/>
              </a:defRPr>
            </a:lvl5pPr>
            <a:lvl6pPr marL="2285855" algn="l" defTabSz="900000" rtl="0" eaLnBrk="1" latinLnBrk="0" hangingPunct="1">
              <a:defRPr sz="1400" kern="1200">
                <a:solidFill>
                  <a:schemeClr val="tx1"/>
                </a:solidFill>
                <a:latin typeface="+mn-lt"/>
                <a:ea typeface="+mn-ea"/>
                <a:cs typeface="+mn-cs"/>
              </a:defRPr>
            </a:lvl6pPr>
            <a:lvl7pPr marL="2743026" algn="l" defTabSz="900000" rtl="0" eaLnBrk="1" latinLnBrk="0" hangingPunct="1">
              <a:defRPr sz="1400" kern="1200">
                <a:solidFill>
                  <a:schemeClr val="tx1"/>
                </a:solidFill>
                <a:latin typeface="+mn-lt"/>
                <a:ea typeface="+mn-ea"/>
                <a:cs typeface="+mn-cs"/>
              </a:defRPr>
            </a:lvl7pPr>
            <a:lvl8pPr marL="3200198" algn="l" defTabSz="900000" rtl="0" eaLnBrk="1" latinLnBrk="0" hangingPunct="1">
              <a:defRPr sz="1400" kern="1200">
                <a:solidFill>
                  <a:schemeClr val="tx1"/>
                </a:solidFill>
                <a:latin typeface="+mn-lt"/>
                <a:ea typeface="+mn-ea"/>
                <a:cs typeface="+mn-cs"/>
              </a:defRPr>
            </a:lvl8pPr>
            <a:lvl9pPr marL="3657369" algn="l" defTabSz="900000" rtl="0" eaLnBrk="1" latinLnBrk="0" hangingPunct="1">
              <a:defRPr sz="1400" kern="1200">
                <a:solidFill>
                  <a:schemeClr val="tx1"/>
                </a:solidFill>
                <a:latin typeface="+mn-lt"/>
                <a:ea typeface="+mn-ea"/>
                <a:cs typeface="+mn-cs"/>
              </a:defRPr>
            </a:lvl9pPr>
          </a:lstStyle>
          <a:p>
            <a:pPr marL="0" indent="0">
              <a:buNone/>
            </a:pPr>
            <a:fld id="{9BD6FA6A-A86D-4D06-AFF9-1E656D8048A1}" type="slidenum">
              <a:rPr lang="en-US" sz="1000" smtClean="0"/>
              <a:pPr marL="0" indent="0">
                <a:buNone/>
              </a:pPr>
              <a:t>‹#›</a:t>
            </a:fld>
            <a:endParaRPr lang="en-US" sz="1000" dirty="0"/>
          </a:p>
        </p:txBody>
      </p:sp>
      <p:sp>
        <p:nvSpPr>
          <p:cNvPr id="7" name="ctsFooter"/>
          <p:cNvSpPr txBox="1"/>
          <p:nvPr/>
        </p:nvSpPr>
        <p:spPr bwMode="gray">
          <a:xfrm>
            <a:off x="1907998" y="6628056"/>
            <a:ext cx="4500000" cy="153888"/>
          </a:xfrm>
          <a:prstGeom prst="rect">
            <a:avLst/>
          </a:prstGeom>
          <a:noFill/>
        </p:spPr>
        <p:txBody>
          <a:bodyPr vert="horz" wrap="none" lIns="0" tIns="0" rIns="0" bIns="0" rtlCol="0" anchor="ctr" anchorCtr="0">
            <a:noAutofit/>
          </a:bodyPr>
          <a:lstStyle/>
          <a:p>
            <a:pPr marL="0" marR="0" indent="0" algn="l" defTabSz="914342" rtl="0" eaLnBrk="1" fontAlgn="auto" latinLnBrk="0" hangingPunct="1">
              <a:lnSpc>
                <a:spcPct val="100000"/>
              </a:lnSpc>
              <a:spcBef>
                <a:spcPts val="0"/>
              </a:spcBef>
              <a:spcAft>
                <a:spcPts val="0"/>
              </a:spcAft>
              <a:buClr>
                <a:schemeClr val="tx2"/>
              </a:buClr>
              <a:buSzTx/>
              <a:buFont typeface="Wingdings 2" panose="05020102010507070707" pitchFamily="18" charset="2"/>
              <a:buNone/>
              <a:tabLst/>
              <a:defRPr/>
            </a:pPr>
            <a:r>
              <a:rPr lang="en-US" sz="1000" smtClean="0">
                <a:solidFill>
                  <a:schemeClr val="bg2"/>
                </a:solidFill>
              </a:rPr>
              <a:t> </a:t>
            </a:r>
            <a:endParaRPr lang="en-US" sz="1000" dirty="0" smtClean="0">
              <a:solidFill>
                <a:schemeClr val="bg2"/>
              </a:solidFill>
            </a:endParaRPr>
          </a:p>
        </p:txBody>
      </p:sp>
      <p:sp>
        <p:nvSpPr>
          <p:cNvPr id="109" name="DateBox"/>
          <p:cNvSpPr txBox="1"/>
          <p:nvPr/>
        </p:nvSpPr>
        <p:spPr bwMode="gray">
          <a:xfrm>
            <a:off x="7468067" y="6628056"/>
            <a:ext cx="982640" cy="153888"/>
          </a:xfrm>
          <a:prstGeom prst="rect">
            <a:avLst/>
          </a:prstGeom>
          <a:noFill/>
        </p:spPr>
        <p:txBody>
          <a:bodyPr vert="horz" wrap="none" lIns="0" tIns="0" rIns="0" bIns="0" rtlCol="0" anchor="ctr" anchorCtr="0">
            <a:spAutoFit/>
          </a:bodyPr>
          <a:lstStyle/>
          <a:p>
            <a:pPr marL="0" indent="0" algn="r">
              <a:buNone/>
            </a:pPr>
            <a:r>
              <a:rPr lang="en-US" sz="1000" smtClean="0">
                <a:solidFill>
                  <a:schemeClr val="bg2"/>
                </a:solidFill>
              </a:rPr>
              <a:t>October 18, 2018</a:t>
            </a:r>
            <a:endParaRPr lang="en-US" sz="1000" dirty="0" smtClean="0">
              <a:solidFill>
                <a:schemeClr val="bg2"/>
              </a:solidFill>
            </a:endParaRPr>
          </a:p>
        </p:txBody>
      </p:sp>
      <p:sp>
        <p:nvSpPr>
          <p:cNvPr id="4" name="SlideBorder"/>
          <p:cNvSpPr/>
          <p:nvPr/>
        </p:nvSpPr>
        <p:spPr bwMode="gray">
          <a:xfrm>
            <a:off x="0" y="0"/>
            <a:ext cx="9140400" cy="6854400"/>
          </a:xfrm>
          <a:prstGeom prst="rect">
            <a:avLst/>
          </a:prstGeom>
          <a:noFill/>
          <a:ln w="127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p>
        </p:txBody>
      </p:sp>
      <p:sp>
        <p:nvSpPr>
          <p:cNvPr id="108" name="Colour Strip"/>
          <p:cNvSpPr/>
          <p:nvPr/>
        </p:nvSpPr>
        <p:spPr bwMode="gray">
          <a:xfrm>
            <a:off x="8982000" y="0"/>
            <a:ext cx="16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defPPr>
              <a:defRPr lang="en-GB"/>
            </a:defPPr>
            <a:lvl1pPr marL="0" algn="l" defTabSz="858979" rtl="0" eaLnBrk="1" latinLnBrk="0" hangingPunct="1">
              <a:defRPr sz="1300" kern="1200">
                <a:solidFill>
                  <a:schemeClr val="lt1"/>
                </a:solidFill>
                <a:latin typeface="+mn-lt"/>
                <a:ea typeface="+mn-ea"/>
                <a:cs typeface="+mn-cs"/>
              </a:defRPr>
            </a:lvl1pPr>
            <a:lvl2pPr marL="436334" algn="l" defTabSz="858979" rtl="0" eaLnBrk="1" latinLnBrk="0" hangingPunct="1">
              <a:defRPr sz="1300" kern="1200">
                <a:solidFill>
                  <a:schemeClr val="lt1"/>
                </a:solidFill>
                <a:latin typeface="+mn-lt"/>
                <a:ea typeface="+mn-ea"/>
                <a:cs typeface="+mn-cs"/>
              </a:defRPr>
            </a:lvl2pPr>
            <a:lvl3pPr marL="872667" algn="l" defTabSz="858979" rtl="0" eaLnBrk="1" latinLnBrk="0" hangingPunct="1">
              <a:defRPr sz="1300" kern="1200">
                <a:solidFill>
                  <a:schemeClr val="lt1"/>
                </a:solidFill>
                <a:latin typeface="+mn-lt"/>
                <a:ea typeface="+mn-ea"/>
                <a:cs typeface="+mn-cs"/>
              </a:defRPr>
            </a:lvl3pPr>
            <a:lvl4pPr marL="1309001" algn="l" defTabSz="858979" rtl="0" eaLnBrk="1" latinLnBrk="0" hangingPunct="1">
              <a:defRPr sz="1300" kern="1200">
                <a:solidFill>
                  <a:schemeClr val="lt1"/>
                </a:solidFill>
                <a:latin typeface="+mn-lt"/>
                <a:ea typeface="+mn-ea"/>
                <a:cs typeface="+mn-cs"/>
              </a:defRPr>
            </a:lvl4pPr>
            <a:lvl5pPr marL="1745334" algn="l" defTabSz="858979" rtl="0" eaLnBrk="1" latinLnBrk="0" hangingPunct="1">
              <a:defRPr sz="1300" kern="1200">
                <a:solidFill>
                  <a:schemeClr val="lt1"/>
                </a:solidFill>
                <a:latin typeface="+mn-lt"/>
                <a:ea typeface="+mn-ea"/>
                <a:cs typeface="+mn-cs"/>
              </a:defRPr>
            </a:lvl5pPr>
            <a:lvl6pPr marL="2181668" algn="l" defTabSz="858979" rtl="0" eaLnBrk="1" latinLnBrk="0" hangingPunct="1">
              <a:defRPr sz="1300" kern="1200">
                <a:solidFill>
                  <a:schemeClr val="lt1"/>
                </a:solidFill>
                <a:latin typeface="+mn-lt"/>
                <a:ea typeface="+mn-ea"/>
                <a:cs typeface="+mn-cs"/>
              </a:defRPr>
            </a:lvl6pPr>
            <a:lvl7pPr marL="2618001" algn="l" defTabSz="858979" rtl="0" eaLnBrk="1" latinLnBrk="0" hangingPunct="1">
              <a:defRPr sz="1300" kern="1200">
                <a:solidFill>
                  <a:schemeClr val="lt1"/>
                </a:solidFill>
                <a:latin typeface="+mn-lt"/>
                <a:ea typeface="+mn-ea"/>
                <a:cs typeface="+mn-cs"/>
              </a:defRPr>
            </a:lvl7pPr>
            <a:lvl8pPr marL="3054336" algn="l" defTabSz="858979" rtl="0" eaLnBrk="1" latinLnBrk="0" hangingPunct="1">
              <a:defRPr sz="1300" kern="1200">
                <a:solidFill>
                  <a:schemeClr val="lt1"/>
                </a:solidFill>
                <a:latin typeface="+mn-lt"/>
                <a:ea typeface="+mn-ea"/>
                <a:cs typeface="+mn-cs"/>
              </a:defRPr>
            </a:lvl8pPr>
            <a:lvl9pPr marL="3490669" algn="l" defTabSz="858979" rtl="0" eaLnBrk="1" latinLnBrk="0" hangingPunct="1">
              <a:defRPr sz="1300" kern="1200">
                <a:solidFill>
                  <a:schemeClr val="lt1"/>
                </a:solidFill>
                <a:latin typeface="+mn-lt"/>
                <a:ea typeface="+mn-ea"/>
                <a:cs typeface="+mn-cs"/>
              </a:defRPr>
            </a:lvl9pPr>
          </a:lstStyle>
          <a:p>
            <a:pPr algn="ctr"/>
            <a:endParaRPr lang="en-GB" dirty="0" err="1" smtClean="0"/>
          </a:p>
        </p:txBody>
      </p:sp>
      <p:sp>
        <p:nvSpPr>
          <p:cNvPr id="113" name="Corner Box"/>
          <p:cNvSpPr/>
          <p:nvPr/>
        </p:nvSpPr>
        <p:spPr bwMode="gray">
          <a:xfrm>
            <a:off x="8982000" y="6552000"/>
            <a:ext cx="162000" cy="306000"/>
          </a:xfrm>
          <a:prstGeom prst="rect">
            <a:avLst/>
          </a:prstGeom>
          <a:solidFill>
            <a:schemeClr val="accent3"/>
          </a:solidFill>
          <a:ln>
            <a:noFill/>
          </a:ln>
          <a:extLst/>
        </p:spPr>
        <p:txBody>
          <a:bodyPr vert="horz" wrap="square" lIns="0" tIns="0" rIns="0" bIns="0" numCol="1" anchor="ctr" anchorCtr="0" compatLnSpc="1">
            <a:prstTxWarp prst="textNoShape">
              <a:avLst/>
            </a:prstTxWarp>
          </a:bodyPr>
          <a:lstStyle>
            <a:defPPr>
              <a:defRPr lang="en-GB"/>
            </a:defPPr>
            <a:lvl1pPr marL="0" algn="l" defTabSz="858979" rtl="0" eaLnBrk="1" latinLnBrk="0" hangingPunct="1">
              <a:defRPr sz="1300" kern="1200">
                <a:solidFill>
                  <a:schemeClr val="tx1"/>
                </a:solidFill>
                <a:latin typeface="+mn-lt"/>
                <a:ea typeface="+mn-ea"/>
                <a:cs typeface="+mn-cs"/>
              </a:defRPr>
            </a:lvl1pPr>
            <a:lvl2pPr marL="436334" algn="l" defTabSz="858979" rtl="0" eaLnBrk="1" latinLnBrk="0" hangingPunct="1">
              <a:defRPr sz="1300" kern="1200">
                <a:solidFill>
                  <a:schemeClr val="tx1"/>
                </a:solidFill>
                <a:latin typeface="+mn-lt"/>
                <a:ea typeface="+mn-ea"/>
                <a:cs typeface="+mn-cs"/>
              </a:defRPr>
            </a:lvl2pPr>
            <a:lvl3pPr marL="872667" algn="l" defTabSz="858979" rtl="0" eaLnBrk="1" latinLnBrk="0" hangingPunct="1">
              <a:defRPr sz="1300" kern="1200">
                <a:solidFill>
                  <a:schemeClr val="tx1"/>
                </a:solidFill>
                <a:latin typeface="+mn-lt"/>
                <a:ea typeface="+mn-ea"/>
                <a:cs typeface="+mn-cs"/>
              </a:defRPr>
            </a:lvl3pPr>
            <a:lvl4pPr marL="1309001" algn="l" defTabSz="858979" rtl="0" eaLnBrk="1" latinLnBrk="0" hangingPunct="1">
              <a:defRPr sz="1300" kern="1200">
                <a:solidFill>
                  <a:schemeClr val="tx1"/>
                </a:solidFill>
                <a:latin typeface="+mn-lt"/>
                <a:ea typeface="+mn-ea"/>
                <a:cs typeface="+mn-cs"/>
              </a:defRPr>
            </a:lvl4pPr>
            <a:lvl5pPr marL="1745334" algn="l" defTabSz="858979" rtl="0" eaLnBrk="1" latinLnBrk="0" hangingPunct="1">
              <a:defRPr sz="1300" kern="1200">
                <a:solidFill>
                  <a:schemeClr val="tx1"/>
                </a:solidFill>
                <a:latin typeface="+mn-lt"/>
                <a:ea typeface="+mn-ea"/>
                <a:cs typeface="+mn-cs"/>
              </a:defRPr>
            </a:lvl5pPr>
            <a:lvl6pPr marL="2181668" algn="l" defTabSz="858979" rtl="0" eaLnBrk="1" latinLnBrk="0" hangingPunct="1">
              <a:defRPr sz="1300" kern="1200">
                <a:solidFill>
                  <a:schemeClr val="tx1"/>
                </a:solidFill>
                <a:latin typeface="+mn-lt"/>
                <a:ea typeface="+mn-ea"/>
                <a:cs typeface="+mn-cs"/>
              </a:defRPr>
            </a:lvl6pPr>
            <a:lvl7pPr marL="2618001" algn="l" defTabSz="858979" rtl="0" eaLnBrk="1" latinLnBrk="0" hangingPunct="1">
              <a:defRPr sz="1300" kern="1200">
                <a:solidFill>
                  <a:schemeClr val="tx1"/>
                </a:solidFill>
                <a:latin typeface="+mn-lt"/>
                <a:ea typeface="+mn-ea"/>
                <a:cs typeface="+mn-cs"/>
              </a:defRPr>
            </a:lvl7pPr>
            <a:lvl8pPr marL="3054336" algn="l" defTabSz="858979" rtl="0" eaLnBrk="1" latinLnBrk="0" hangingPunct="1">
              <a:defRPr sz="1300" kern="1200">
                <a:solidFill>
                  <a:schemeClr val="tx1"/>
                </a:solidFill>
                <a:latin typeface="+mn-lt"/>
                <a:ea typeface="+mn-ea"/>
                <a:cs typeface="+mn-cs"/>
              </a:defRPr>
            </a:lvl8pPr>
            <a:lvl9pPr marL="3490669" algn="l" defTabSz="858979" rtl="0" eaLnBrk="1" latinLnBrk="0" hangingPunct="1">
              <a:defRPr sz="1300" kern="1200">
                <a:solidFill>
                  <a:schemeClr val="tx1"/>
                </a:solidFill>
                <a:latin typeface="+mn-lt"/>
                <a:ea typeface="+mn-ea"/>
                <a:cs typeface="+mn-cs"/>
              </a:defRPr>
            </a:lvl9pPr>
          </a:lstStyle>
          <a:p>
            <a:pPr algn="ctr">
              <a:lnSpc>
                <a:spcPct val="90000"/>
              </a:lnSpc>
            </a:pPr>
            <a:endParaRPr lang="en-GB" sz="700" dirty="0" err="1">
              <a:solidFill>
                <a:schemeClr val="bg1"/>
              </a:solidFill>
            </a:endParaRPr>
          </a:p>
        </p:txBody>
      </p:sp>
      <p:cxnSp>
        <p:nvCxnSpPr>
          <p:cNvPr id="14" name="ctsDateLine"/>
          <p:cNvCxnSpPr/>
          <p:nvPr/>
        </p:nvCxnSpPr>
        <p:spPr bwMode="gray">
          <a:xfrm>
            <a:off x="8553300" y="6633000"/>
            <a:ext cx="0" cy="144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tsConfFooter" hidden="1"/>
          <p:cNvSpPr txBox="1"/>
          <p:nvPr/>
        </p:nvSpPr>
        <p:spPr bwMode="gray">
          <a:xfrm>
            <a:off x="7036495" y="6633000"/>
            <a:ext cx="304571" cy="153888"/>
          </a:xfrm>
          <a:prstGeom prst="rect">
            <a:avLst/>
          </a:prstGeom>
          <a:noFill/>
        </p:spPr>
        <p:txBody>
          <a:bodyPr vert="horz" wrap="none" lIns="0" tIns="0" rIns="0" bIns="0" rtlCol="0" anchor="ctr" anchorCtr="0">
            <a:spAutoFit/>
          </a:bodyPr>
          <a:lstStyle/>
          <a:p>
            <a:pPr marL="0" indent="0" algn="r">
              <a:buNone/>
            </a:pPr>
            <a:r>
              <a:rPr lang="en-US" sz="1000" smtClean="0">
                <a:solidFill>
                  <a:schemeClr val="tx2"/>
                </a:solidFill>
              </a:rPr>
              <a:t>None</a:t>
            </a:r>
            <a:endParaRPr lang="en-US" sz="1000" dirty="0" smtClean="0">
              <a:solidFill>
                <a:schemeClr val="tx2"/>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6" r:id="rId5"/>
    <p:sldLayoutId id="2147483657" r:id="rId6"/>
    <p:sldLayoutId id="2147483658" r:id="rId7"/>
    <p:sldLayoutId id="2147483659" r:id="rId8"/>
    <p:sldLayoutId id="2147483660" r:id="rId9"/>
    <p:sldLayoutId id="2147483654" r:id="rId10"/>
    <p:sldLayoutId id="2147483655" r:id="rId11"/>
    <p:sldLayoutId id="2147483663" r:id="rId12"/>
    <p:sldLayoutId id="2147483664" r:id="rId13"/>
  </p:sldLayoutIdLst>
  <p:timing>
    <p:tnLst>
      <p:par>
        <p:cTn id="1" dur="indefinite" restart="never" nodeType="tmRoot"/>
      </p:par>
    </p:tnLst>
  </p:timing>
  <p:hf hdr="0"/>
  <p:txStyles>
    <p:titleStyle>
      <a:lvl1pPr algn="l" defTabSz="914342" rtl="0" eaLnBrk="1" latinLnBrk="0" hangingPunct="1">
        <a:lnSpc>
          <a:spcPct val="85000"/>
        </a:lnSpc>
        <a:spcBef>
          <a:spcPct val="0"/>
        </a:spcBef>
        <a:buNone/>
        <a:defRPr sz="2800" kern="1200" baseline="0">
          <a:solidFill>
            <a:schemeClr val="tx2"/>
          </a:solidFill>
          <a:latin typeface="+mj-lt"/>
          <a:ea typeface="+mj-ea"/>
          <a:cs typeface="+mj-cs"/>
        </a:defRPr>
      </a:lvl1pPr>
    </p:titleStyle>
    <p:bodyStyle>
      <a:lvl1pPr marL="270000" indent="-270000" algn="l" defTabSz="914342" rtl="0" eaLnBrk="1" latinLnBrk="0" hangingPunct="1">
        <a:spcBef>
          <a:spcPts val="900"/>
        </a:spcBef>
        <a:buClr>
          <a:schemeClr val="tx2"/>
        </a:buClr>
        <a:buFont typeface="Wingdings 2" panose="05020102010507070707" pitchFamily="18" charset="2"/>
        <a:buChar char=""/>
        <a:defRPr sz="1800" b="0" kern="1200" baseline="0">
          <a:solidFill>
            <a:schemeClr val="tx1"/>
          </a:solidFill>
          <a:latin typeface="+mn-lt"/>
          <a:ea typeface="+mn-ea"/>
          <a:cs typeface="+mn-cs"/>
        </a:defRPr>
      </a:lvl1pPr>
      <a:lvl2pPr marL="540000" indent="-270000" algn="l" defTabSz="914342" rtl="0" eaLnBrk="1" latinLnBrk="0" hangingPunct="1">
        <a:spcBef>
          <a:spcPts val="900"/>
        </a:spcBef>
        <a:buClr>
          <a:schemeClr val="tx2"/>
        </a:buClr>
        <a:buFont typeface="Arial" panose="020B0604020202020204" pitchFamily="34" charset="0"/>
        <a:buChar char="–"/>
        <a:defRPr sz="1800" kern="1200">
          <a:solidFill>
            <a:schemeClr val="tx1"/>
          </a:solidFill>
          <a:latin typeface="+mn-lt"/>
          <a:ea typeface="+mn-ea"/>
          <a:cs typeface="+mn-cs"/>
        </a:defRPr>
      </a:lvl2pPr>
      <a:lvl3pPr marL="810000" indent="-270000" algn="l" defTabSz="914342" rtl="0" eaLnBrk="1" latinLnBrk="0" hangingPunct="1">
        <a:spcBef>
          <a:spcPts val="900"/>
        </a:spcBef>
        <a:buClr>
          <a:schemeClr val="tx2"/>
        </a:buClr>
        <a:buFont typeface="Arial" panose="020B0604020202020204" pitchFamily="34" charset="0"/>
        <a:buChar char="–"/>
        <a:defRPr sz="1800" kern="1200">
          <a:solidFill>
            <a:schemeClr val="tx1"/>
          </a:solidFill>
          <a:latin typeface="+mn-lt"/>
          <a:ea typeface="+mn-ea"/>
          <a:cs typeface="+mn-cs"/>
        </a:defRPr>
      </a:lvl3pPr>
      <a:lvl4pPr marL="108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4pPr>
      <a:lvl5pPr marL="135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5pPr>
      <a:lvl6pPr marL="162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6pPr>
      <a:lvl7pPr marL="189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7pPr>
      <a:lvl8pPr marL="216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8pPr>
      <a:lvl9pPr marL="2430000" indent="-270000" algn="l" defTabSz="914342"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9pPr>
    </p:bodyStyle>
    <p:otherStyle>
      <a:defPPr>
        <a:defRPr lang="en-US"/>
      </a:defPPr>
      <a:lvl1pPr marL="0" indent="0" algn="l" defTabSz="914342" rtl="0" eaLnBrk="1" latinLnBrk="0" hangingPunct="1">
        <a:spcBef>
          <a:spcPts val="0"/>
        </a:spcBef>
        <a:buFont typeface="Arial" panose="05020102010507070707" pitchFamily="18" charset="2"/>
        <a:buNone/>
        <a:defRPr sz="1400" kern="1200">
          <a:solidFill>
            <a:schemeClr val="tx1"/>
          </a:solidFill>
          <a:latin typeface="+mn-lt"/>
          <a:ea typeface="+mn-ea"/>
          <a:cs typeface="+mn-cs"/>
        </a:defRPr>
      </a:lvl1pPr>
      <a:lvl2pPr marL="180000" indent="-180000" algn="l" defTabSz="914342" rtl="0" eaLnBrk="1" latinLnBrk="0" hangingPunct="1">
        <a:spcBef>
          <a:spcPts val="0"/>
        </a:spcBef>
        <a:buClr>
          <a:schemeClr val="tx2"/>
        </a:buClr>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0"/>
        </a:spcBef>
        <a:buClr>
          <a:schemeClr val="tx2"/>
        </a:buClr>
        <a:buFont typeface="Arial" pitchFamily="34" charset="0"/>
        <a:buChar char="–"/>
        <a:defRPr sz="1400" kern="1200">
          <a:solidFill>
            <a:schemeClr val="tx1"/>
          </a:solidFill>
          <a:latin typeface="+mn-lt"/>
          <a:ea typeface="+mn-ea"/>
          <a:cs typeface="+mn-cs"/>
        </a:defRPr>
      </a:lvl3pPr>
      <a:lvl4pPr marL="540000" indent="-180000" algn="l" defTabSz="914342" rtl="0" eaLnBrk="1" latinLnBrk="0" hangingPunct="1">
        <a:spcBef>
          <a:spcPts val="0"/>
        </a:spcBef>
        <a:buClr>
          <a:schemeClr val="tx2"/>
        </a:buClr>
        <a:buFont typeface="Arial"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0"/>
        </a:spcBef>
        <a:buClr>
          <a:schemeClr val="tx2"/>
        </a:buClr>
        <a:buFont typeface="Arial"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0"/>
        </a:spcBef>
        <a:buClr>
          <a:schemeClr val="tx2"/>
        </a:buClr>
        <a:buFont typeface="Arial"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0"/>
        </a:spcBef>
        <a:buClr>
          <a:schemeClr val="tx2"/>
        </a:buClr>
        <a:buFont typeface="Arial"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0"/>
        </a:spcBef>
        <a:buClr>
          <a:schemeClr val="tx2"/>
        </a:buClr>
        <a:buFont typeface="Arial" pitchFamily="34" charset="0"/>
        <a:buChar char="–"/>
        <a:defRPr sz="1400" kern="1200" baseline="0">
          <a:solidFill>
            <a:schemeClr val="tx1"/>
          </a:solidFill>
          <a:latin typeface="+mn-lt"/>
          <a:ea typeface="+mn-ea"/>
          <a:cs typeface="+mn-cs"/>
        </a:defRPr>
      </a:lvl8pPr>
      <a:lvl9pPr marL="1440000" indent="-180000" algn="l" defTabSz="914342" rtl="0" eaLnBrk="1" latinLnBrk="0" hangingPunct="1">
        <a:spcBef>
          <a:spcPts val="0"/>
        </a:spcBef>
        <a:buClr>
          <a:schemeClr val="tx2"/>
        </a:buClr>
        <a:buFont typeface="Arial" pitchFamily="34" charset="0"/>
        <a:buChar char="–"/>
        <a:defRPr sz="14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1" y="2361863"/>
            <a:ext cx="5951538" cy="900000"/>
          </a:xfrm>
        </p:spPr>
        <p:txBody>
          <a:bodyPr/>
          <a:lstStyle/>
          <a:p>
            <a:r>
              <a:rPr lang="en-CA" sz="2800" smtClean="0"/>
              <a:t>TOP DEVELOPMENTS/ISSUES IN LABOUR AND EMPLOYMENT LAW</a:t>
            </a:r>
            <a:endParaRPr lang="en-GB" sz="2800" dirty="0"/>
          </a:p>
        </p:txBody>
      </p:sp>
      <p:sp>
        <p:nvSpPr>
          <p:cNvPr id="3" name="Subtitle 2"/>
          <p:cNvSpPr>
            <a:spLocks noGrp="1"/>
          </p:cNvSpPr>
          <p:nvPr>
            <p:ph type="subTitle" idx="1"/>
          </p:nvPr>
        </p:nvSpPr>
        <p:spPr>
          <a:xfrm>
            <a:off x="2743201" y="3537255"/>
            <a:ext cx="5951538" cy="576000"/>
          </a:xfrm>
        </p:spPr>
        <p:txBody>
          <a:bodyPr/>
          <a:lstStyle/>
          <a:p>
            <a:r>
              <a:rPr lang="en-GB" sz="2000" dirty="0" smtClean="0"/>
              <a:t>By Titus Totan</a:t>
            </a:r>
          </a:p>
        </p:txBody>
      </p:sp>
    </p:spTree>
    <p:extLst>
      <p:ext uri="{BB962C8B-B14F-4D97-AF65-F5344CB8AC3E}">
        <p14:creationId xmlns:p14="http://schemas.microsoft.com/office/powerpoint/2010/main" val="1909057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smtClean="0"/>
              <a:t>The future of the legislation is unknown</a:t>
            </a:r>
          </a:p>
          <a:p>
            <a:pPr lvl="1">
              <a:spcAft>
                <a:spcPts val="600"/>
              </a:spcAft>
            </a:pPr>
            <a:r>
              <a:rPr lang="en-US" dirty="0"/>
              <a:t>Change in government has created </a:t>
            </a:r>
            <a:r>
              <a:rPr lang="en-US" dirty="0" smtClean="0"/>
              <a:t>uncertainty</a:t>
            </a:r>
          </a:p>
          <a:p>
            <a:pPr lvl="1">
              <a:spcAft>
                <a:spcPts val="600"/>
              </a:spcAft>
            </a:pPr>
            <a:r>
              <a:rPr lang="en-CA" dirty="0"/>
              <a:t>Unknown whether any compliance officers have been </a:t>
            </a:r>
            <a:r>
              <a:rPr lang="en-CA" dirty="0" smtClean="0"/>
              <a:t>appointed</a:t>
            </a:r>
            <a:endParaRPr lang="en-CA" dirty="0"/>
          </a:p>
          <a:p>
            <a:pPr lvl="1">
              <a:spcAft>
                <a:spcPts val="600"/>
              </a:spcAft>
            </a:pPr>
            <a:r>
              <a:rPr lang="en-CA" dirty="0"/>
              <a:t>No regulations have been passed under the </a:t>
            </a:r>
            <a:r>
              <a:rPr lang="en-CA" dirty="0" smtClean="0"/>
              <a:t>legislation</a:t>
            </a:r>
            <a:endParaRPr lang="en-US" dirty="0"/>
          </a:p>
          <a:p>
            <a:pPr lvl="2">
              <a:spcAft>
                <a:spcPts val="600"/>
              </a:spcAft>
            </a:pPr>
            <a:endParaRPr lang="en-US" dirty="0"/>
          </a:p>
          <a:p>
            <a:endParaRPr lang="en-GB" b="1" dirty="0"/>
          </a:p>
        </p:txBody>
      </p:sp>
      <p:sp>
        <p:nvSpPr>
          <p:cNvPr id="3" name="Title 2"/>
          <p:cNvSpPr>
            <a:spLocks noGrp="1"/>
          </p:cNvSpPr>
          <p:nvPr>
            <p:ph type="title"/>
          </p:nvPr>
        </p:nvSpPr>
        <p:spPr/>
        <p:txBody>
          <a:bodyPr/>
          <a:lstStyle/>
          <a:p>
            <a:r>
              <a:rPr lang="en-GB" b="1" dirty="0" smtClean="0"/>
              <a:t>1. </a:t>
            </a:r>
            <a:r>
              <a:rPr lang="en-GB" b="1" i="1" dirty="0" smtClean="0"/>
              <a:t>Pay Transparency Act, 2018</a:t>
            </a:r>
            <a:endParaRPr lang="en-GB" b="1" dirty="0"/>
          </a:p>
        </p:txBody>
      </p:sp>
    </p:spTree>
    <p:extLst>
      <p:ext uri="{BB962C8B-B14F-4D97-AF65-F5344CB8AC3E}">
        <p14:creationId xmlns:p14="http://schemas.microsoft.com/office/powerpoint/2010/main" val="3009385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2</a:t>
            </a:r>
            <a:endParaRPr lang="en-CA" dirty="0"/>
          </a:p>
        </p:txBody>
      </p:sp>
      <p:sp>
        <p:nvSpPr>
          <p:cNvPr id="3" name="Title 2"/>
          <p:cNvSpPr>
            <a:spLocks noGrp="1"/>
          </p:cNvSpPr>
          <p:nvPr>
            <p:ph type="title"/>
          </p:nvPr>
        </p:nvSpPr>
        <p:spPr/>
        <p:txBody>
          <a:bodyPr/>
          <a:lstStyle/>
          <a:p>
            <a:pPr>
              <a:spcBef>
                <a:spcPts val="1200"/>
              </a:spcBef>
              <a:spcAft>
                <a:spcPts val="1200"/>
              </a:spcAft>
            </a:pPr>
            <a:r>
              <a:rPr lang="en-US" sz="3600" dirty="0"/>
              <a:t>Bill </a:t>
            </a:r>
            <a:r>
              <a:rPr lang="en-US" sz="3600" dirty="0" smtClean="0"/>
              <a:t>148 and the </a:t>
            </a:r>
            <a:r>
              <a:rPr lang="en-US" sz="3600" i="1" dirty="0" smtClean="0"/>
              <a:t>Employment </a:t>
            </a:r>
            <a:r>
              <a:rPr lang="en-US" sz="3600" i="1" dirty="0"/>
              <a:t>Standards </a:t>
            </a:r>
            <a:r>
              <a:rPr lang="en-US" sz="3600" i="1" dirty="0" smtClean="0"/>
              <a:t>Act, 2000</a:t>
            </a:r>
            <a:r>
              <a:rPr lang="en-US" sz="3600" dirty="0" smtClean="0"/>
              <a:t> </a:t>
            </a:r>
            <a:r>
              <a:rPr lang="en-US" sz="3600" dirty="0"/>
              <a:t>(“ESA”)</a:t>
            </a:r>
            <a:endParaRPr lang="en-GB" sz="3600" dirty="0"/>
          </a:p>
        </p:txBody>
      </p:sp>
    </p:spTree>
    <p:extLst>
      <p:ext uri="{BB962C8B-B14F-4D97-AF65-F5344CB8AC3E}">
        <p14:creationId xmlns:p14="http://schemas.microsoft.com/office/powerpoint/2010/main" val="2240800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smtClean="0"/>
              <a:t>Summary of changes effective </a:t>
            </a:r>
            <a:r>
              <a:rPr lang="en-US" i="1" dirty="0" smtClean="0"/>
              <a:t>January 1, 2018</a:t>
            </a:r>
          </a:p>
          <a:p>
            <a:pPr lvl="1">
              <a:spcAft>
                <a:spcPts val="600"/>
              </a:spcAft>
            </a:pPr>
            <a:r>
              <a:rPr lang="en-US" dirty="0" smtClean="0"/>
              <a:t>Minimum wage - $14 per hour</a:t>
            </a:r>
            <a:endParaRPr lang="en-US" dirty="0"/>
          </a:p>
          <a:p>
            <a:pPr lvl="1">
              <a:spcAft>
                <a:spcPts val="600"/>
              </a:spcAft>
            </a:pPr>
            <a:r>
              <a:rPr lang="en-US" dirty="0" smtClean="0"/>
              <a:t>Vacation entitlements</a:t>
            </a:r>
          </a:p>
          <a:p>
            <a:pPr lvl="2">
              <a:spcAft>
                <a:spcPts val="600"/>
              </a:spcAft>
            </a:pPr>
            <a:r>
              <a:rPr lang="en-US" dirty="0" smtClean="0"/>
              <a:t>Less </a:t>
            </a:r>
            <a:r>
              <a:rPr lang="en-US" dirty="0"/>
              <a:t>than </a:t>
            </a:r>
            <a:r>
              <a:rPr lang="en-US" dirty="0" smtClean="0"/>
              <a:t>5 years of service - 2 </a:t>
            </a:r>
            <a:r>
              <a:rPr lang="en-US" dirty="0"/>
              <a:t>weeks vacation and 4% vacation pay</a:t>
            </a:r>
          </a:p>
          <a:p>
            <a:pPr lvl="2">
              <a:spcAft>
                <a:spcPts val="600"/>
              </a:spcAft>
            </a:pPr>
            <a:r>
              <a:rPr lang="en-US" dirty="0" smtClean="0"/>
              <a:t>5 </a:t>
            </a:r>
            <a:r>
              <a:rPr lang="en-US" dirty="0"/>
              <a:t>years or </a:t>
            </a:r>
            <a:r>
              <a:rPr lang="en-US" dirty="0" smtClean="0"/>
              <a:t>more of service - 3 </a:t>
            </a:r>
            <a:r>
              <a:rPr lang="en-US" dirty="0"/>
              <a:t>weeks vacation and 6% vacation pay</a:t>
            </a:r>
          </a:p>
          <a:p>
            <a:pPr lvl="1">
              <a:spcAft>
                <a:spcPts val="600"/>
              </a:spcAft>
            </a:pPr>
            <a:r>
              <a:rPr lang="en-US" dirty="0" smtClean="0"/>
              <a:t>Statutory </a:t>
            </a:r>
            <a:r>
              <a:rPr lang="en-US" dirty="0"/>
              <a:t>leaves of </a:t>
            </a:r>
            <a:r>
              <a:rPr lang="en-US" dirty="0" smtClean="0"/>
              <a:t>absence</a:t>
            </a:r>
          </a:p>
          <a:p>
            <a:pPr lvl="2">
              <a:spcAft>
                <a:spcPts val="600"/>
              </a:spcAft>
            </a:pPr>
            <a:r>
              <a:rPr lang="en-US" dirty="0" smtClean="0"/>
              <a:t>Personal Emergency Leave</a:t>
            </a:r>
          </a:p>
          <a:p>
            <a:pPr lvl="2">
              <a:spcAft>
                <a:spcPts val="600"/>
              </a:spcAft>
            </a:pPr>
            <a:r>
              <a:rPr lang="en-US" dirty="0" smtClean="0"/>
              <a:t>Domestic or Sexual Violence Leave</a:t>
            </a:r>
            <a:endParaRPr lang="en-US" dirty="0"/>
          </a:p>
          <a:p>
            <a:pPr lvl="2">
              <a:spcAft>
                <a:spcPts val="600"/>
              </a:spcAft>
            </a:pPr>
            <a:endParaRPr lang="en-US" dirty="0"/>
          </a:p>
          <a:p>
            <a:endParaRPr lang="en-GB" b="1" dirty="0"/>
          </a:p>
        </p:txBody>
      </p:sp>
      <p:sp>
        <p:nvSpPr>
          <p:cNvPr id="3" name="Title 2"/>
          <p:cNvSpPr>
            <a:spLocks noGrp="1"/>
          </p:cNvSpPr>
          <p:nvPr>
            <p:ph type="title"/>
          </p:nvPr>
        </p:nvSpPr>
        <p:spPr/>
        <p:txBody>
          <a:bodyPr/>
          <a:lstStyle/>
          <a:p>
            <a:r>
              <a:rPr lang="en-US" b="1" dirty="0"/>
              <a:t>2. Bill 148 and the ESA</a:t>
            </a:r>
            <a:endParaRPr lang="en-GB" b="1" dirty="0"/>
          </a:p>
        </p:txBody>
      </p:sp>
    </p:spTree>
    <p:extLst>
      <p:ext uri="{BB962C8B-B14F-4D97-AF65-F5344CB8AC3E}">
        <p14:creationId xmlns:p14="http://schemas.microsoft.com/office/powerpoint/2010/main" val="2697547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smtClean="0"/>
              <a:t>Summary of changes effective </a:t>
            </a:r>
            <a:r>
              <a:rPr lang="en-US" i="1" dirty="0" smtClean="0"/>
              <a:t>April 1, 2018</a:t>
            </a:r>
          </a:p>
          <a:p>
            <a:pPr lvl="1">
              <a:spcAft>
                <a:spcPts val="600"/>
              </a:spcAft>
            </a:pPr>
            <a:r>
              <a:rPr lang="en-US" dirty="0" smtClean="0"/>
              <a:t>Equal pay for equal work regardless of difference in employment status</a:t>
            </a:r>
          </a:p>
          <a:p>
            <a:pPr lvl="2">
              <a:spcAft>
                <a:spcPts val="600"/>
              </a:spcAft>
            </a:pPr>
            <a:r>
              <a:rPr lang="en-US" dirty="0" smtClean="0"/>
              <a:t>Difference in number </a:t>
            </a:r>
            <a:r>
              <a:rPr lang="en-US" dirty="0"/>
              <a:t>of hours regularly worked by the </a:t>
            </a:r>
            <a:r>
              <a:rPr lang="en-US" dirty="0" smtClean="0"/>
              <a:t>employee or permanent</a:t>
            </a:r>
            <a:r>
              <a:rPr lang="en-US" dirty="0"/>
              <a:t>, temporary, seasonal or casual status</a:t>
            </a:r>
          </a:p>
          <a:p>
            <a:pPr lvl="2">
              <a:spcAft>
                <a:spcPts val="600"/>
              </a:spcAft>
            </a:pPr>
            <a:r>
              <a:rPr lang="en-US" dirty="0"/>
              <a:t>Exceptions: </a:t>
            </a:r>
          </a:p>
          <a:p>
            <a:pPr lvl="3">
              <a:spcAft>
                <a:spcPts val="600"/>
              </a:spcAft>
            </a:pPr>
            <a:r>
              <a:rPr lang="en-US" dirty="0" smtClean="0"/>
              <a:t>Seniority system</a:t>
            </a:r>
          </a:p>
          <a:p>
            <a:pPr lvl="3">
              <a:spcAft>
                <a:spcPts val="600"/>
              </a:spcAft>
            </a:pPr>
            <a:r>
              <a:rPr lang="en-US" dirty="0"/>
              <a:t>M</a:t>
            </a:r>
            <a:r>
              <a:rPr lang="en-US" dirty="0" smtClean="0"/>
              <a:t>erit system </a:t>
            </a:r>
          </a:p>
          <a:p>
            <a:pPr lvl="3">
              <a:spcAft>
                <a:spcPts val="600"/>
              </a:spcAft>
            </a:pPr>
            <a:r>
              <a:rPr lang="en-US" dirty="0"/>
              <a:t>E</a:t>
            </a:r>
            <a:r>
              <a:rPr lang="en-US" dirty="0" smtClean="0"/>
              <a:t>arnings </a:t>
            </a:r>
            <a:r>
              <a:rPr lang="en-US" dirty="0"/>
              <a:t>measured by quantity or quality of </a:t>
            </a:r>
            <a:r>
              <a:rPr lang="en-US" dirty="0" smtClean="0"/>
              <a:t>production</a:t>
            </a:r>
          </a:p>
          <a:p>
            <a:pPr lvl="3">
              <a:spcAft>
                <a:spcPts val="600"/>
              </a:spcAft>
            </a:pPr>
            <a:r>
              <a:rPr lang="en-US" dirty="0" smtClean="0"/>
              <a:t>Any </a:t>
            </a:r>
            <a:r>
              <a:rPr lang="en-US" dirty="0"/>
              <a:t>other factor other than sex or employment status</a:t>
            </a:r>
          </a:p>
          <a:p>
            <a:pPr lvl="2">
              <a:spcAft>
                <a:spcPts val="600"/>
              </a:spcAft>
            </a:pPr>
            <a:endParaRPr lang="en-US" dirty="0"/>
          </a:p>
          <a:p>
            <a:endParaRPr lang="en-GB" b="1" dirty="0"/>
          </a:p>
        </p:txBody>
      </p:sp>
      <p:sp>
        <p:nvSpPr>
          <p:cNvPr id="3" name="Title 2"/>
          <p:cNvSpPr>
            <a:spLocks noGrp="1"/>
          </p:cNvSpPr>
          <p:nvPr>
            <p:ph type="title"/>
          </p:nvPr>
        </p:nvSpPr>
        <p:spPr/>
        <p:txBody>
          <a:bodyPr/>
          <a:lstStyle/>
          <a:p>
            <a:r>
              <a:rPr lang="en-US" b="1" dirty="0"/>
              <a:t>2. Bill 148 and the ESA</a:t>
            </a:r>
            <a:endParaRPr lang="en-GB" b="1" dirty="0"/>
          </a:p>
        </p:txBody>
      </p:sp>
    </p:spTree>
    <p:extLst>
      <p:ext uri="{BB962C8B-B14F-4D97-AF65-F5344CB8AC3E}">
        <p14:creationId xmlns:p14="http://schemas.microsoft.com/office/powerpoint/2010/main" val="3479223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smtClean="0"/>
              <a:t>Summary of changes effective </a:t>
            </a:r>
            <a:r>
              <a:rPr lang="en-US" i="1" dirty="0" smtClean="0"/>
              <a:t>January 1, 2019</a:t>
            </a:r>
          </a:p>
          <a:p>
            <a:pPr lvl="1">
              <a:spcAft>
                <a:spcPts val="600"/>
              </a:spcAft>
            </a:pPr>
            <a:r>
              <a:rPr lang="en-US" dirty="0" smtClean="0"/>
              <a:t>Scheduling rules</a:t>
            </a:r>
          </a:p>
          <a:p>
            <a:pPr lvl="2">
              <a:spcAft>
                <a:spcPts val="600"/>
              </a:spcAft>
            </a:pPr>
            <a:r>
              <a:rPr lang="en-US" dirty="0" smtClean="0"/>
              <a:t>Right to refuse shifts</a:t>
            </a:r>
          </a:p>
          <a:p>
            <a:pPr lvl="2">
              <a:spcAft>
                <a:spcPts val="600"/>
              </a:spcAft>
            </a:pPr>
            <a:r>
              <a:rPr lang="en-US" dirty="0" smtClean="0"/>
              <a:t>Three hour rule - minimum pay for three hours of work</a:t>
            </a:r>
          </a:p>
          <a:p>
            <a:pPr lvl="2">
              <a:spcAft>
                <a:spcPts val="600"/>
              </a:spcAft>
            </a:pPr>
            <a:r>
              <a:rPr lang="en-US" dirty="0" smtClean="0"/>
              <a:t>Employee requests for schedule or location changes</a:t>
            </a:r>
          </a:p>
          <a:p>
            <a:pPr lvl="1">
              <a:spcAft>
                <a:spcPts val="600"/>
              </a:spcAft>
            </a:pPr>
            <a:r>
              <a:rPr lang="en-US" dirty="0" smtClean="0"/>
              <a:t>Record-keeping requirements</a:t>
            </a:r>
          </a:p>
          <a:p>
            <a:pPr lvl="2">
              <a:spcAft>
                <a:spcPts val="600"/>
              </a:spcAft>
            </a:pPr>
            <a:r>
              <a:rPr lang="en-US" dirty="0" smtClean="0"/>
              <a:t>Dates and times employee was scheduled to work or be on-call</a:t>
            </a:r>
          </a:p>
          <a:p>
            <a:pPr lvl="2">
              <a:spcAft>
                <a:spcPts val="600"/>
              </a:spcAft>
            </a:pPr>
            <a:r>
              <a:rPr lang="en-US" dirty="0" smtClean="0"/>
              <a:t>Any cancellations of a scheduled day of work or scheduled on-call period</a:t>
            </a:r>
          </a:p>
          <a:p>
            <a:pPr lvl="3">
              <a:spcAft>
                <a:spcPts val="600"/>
              </a:spcAft>
            </a:pPr>
            <a:endParaRPr lang="en-US" dirty="0" smtClean="0"/>
          </a:p>
          <a:p>
            <a:pPr lvl="2">
              <a:spcAft>
                <a:spcPts val="600"/>
              </a:spcAft>
            </a:pPr>
            <a:endParaRPr lang="en-US" dirty="0"/>
          </a:p>
          <a:p>
            <a:pPr lvl="2">
              <a:spcAft>
                <a:spcPts val="600"/>
              </a:spcAft>
            </a:pPr>
            <a:endParaRPr lang="en-US" dirty="0"/>
          </a:p>
          <a:p>
            <a:endParaRPr lang="en-GB" b="1" dirty="0"/>
          </a:p>
        </p:txBody>
      </p:sp>
      <p:sp>
        <p:nvSpPr>
          <p:cNvPr id="3" name="Title 2"/>
          <p:cNvSpPr>
            <a:spLocks noGrp="1"/>
          </p:cNvSpPr>
          <p:nvPr>
            <p:ph type="title"/>
          </p:nvPr>
        </p:nvSpPr>
        <p:spPr/>
        <p:txBody>
          <a:bodyPr/>
          <a:lstStyle/>
          <a:p>
            <a:r>
              <a:rPr lang="en-US" b="1" dirty="0"/>
              <a:t>2. Bill 148 and the ESA</a:t>
            </a:r>
            <a:endParaRPr lang="en-GB" b="1" dirty="0"/>
          </a:p>
        </p:txBody>
      </p:sp>
    </p:spTree>
    <p:extLst>
      <p:ext uri="{BB962C8B-B14F-4D97-AF65-F5344CB8AC3E}">
        <p14:creationId xmlns:p14="http://schemas.microsoft.com/office/powerpoint/2010/main" val="3213580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smtClean="0"/>
              <a:t>The future of Bill 148 is unknown</a:t>
            </a:r>
          </a:p>
          <a:p>
            <a:pPr lvl="1">
              <a:spcAft>
                <a:spcPts val="600"/>
              </a:spcAft>
            </a:pPr>
            <a:r>
              <a:rPr lang="en-US" dirty="0"/>
              <a:t>Change in government has created </a:t>
            </a:r>
            <a:r>
              <a:rPr lang="en-US" dirty="0" smtClean="0"/>
              <a:t>uncertainty</a:t>
            </a:r>
          </a:p>
          <a:p>
            <a:pPr lvl="1">
              <a:spcAft>
                <a:spcPts val="600"/>
              </a:spcAft>
            </a:pPr>
            <a:r>
              <a:rPr lang="en-CA" dirty="0" smtClean="0"/>
              <a:t>Government has announced intention to repeal Bill 148</a:t>
            </a:r>
          </a:p>
          <a:p>
            <a:pPr lvl="1">
              <a:spcAft>
                <a:spcPts val="600"/>
              </a:spcAft>
            </a:pPr>
            <a:r>
              <a:rPr lang="en-CA" dirty="0" smtClean="0"/>
              <a:t>Legislation has yet to be introduced confirming intention to repeal Bill 148</a:t>
            </a:r>
            <a:endParaRPr lang="en-CA" dirty="0"/>
          </a:p>
          <a:p>
            <a:pPr lvl="2">
              <a:spcAft>
                <a:spcPts val="600"/>
              </a:spcAft>
            </a:pPr>
            <a:endParaRPr lang="en-US" dirty="0"/>
          </a:p>
          <a:p>
            <a:endParaRPr lang="en-GB" b="1" dirty="0"/>
          </a:p>
        </p:txBody>
      </p:sp>
      <p:sp>
        <p:nvSpPr>
          <p:cNvPr id="3" name="Title 2"/>
          <p:cNvSpPr>
            <a:spLocks noGrp="1"/>
          </p:cNvSpPr>
          <p:nvPr>
            <p:ph type="title"/>
          </p:nvPr>
        </p:nvSpPr>
        <p:spPr/>
        <p:txBody>
          <a:bodyPr/>
          <a:lstStyle/>
          <a:p>
            <a:r>
              <a:rPr lang="en-US" b="1" dirty="0"/>
              <a:t>2. Bill 148 and the ESA</a:t>
            </a:r>
            <a:endParaRPr lang="en-GB" b="1" dirty="0"/>
          </a:p>
        </p:txBody>
      </p:sp>
    </p:spTree>
    <p:extLst>
      <p:ext uri="{BB962C8B-B14F-4D97-AF65-F5344CB8AC3E}">
        <p14:creationId xmlns:p14="http://schemas.microsoft.com/office/powerpoint/2010/main" val="854066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3</a:t>
            </a:r>
            <a:endParaRPr lang="en-CA" dirty="0"/>
          </a:p>
        </p:txBody>
      </p:sp>
      <p:sp>
        <p:nvSpPr>
          <p:cNvPr id="3" name="Title 2"/>
          <p:cNvSpPr>
            <a:spLocks noGrp="1"/>
          </p:cNvSpPr>
          <p:nvPr>
            <p:ph type="title"/>
          </p:nvPr>
        </p:nvSpPr>
        <p:spPr/>
        <p:txBody>
          <a:bodyPr/>
          <a:lstStyle/>
          <a:p>
            <a:pPr marL="0" indent="0">
              <a:spcBef>
                <a:spcPts val="0"/>
              </a:spcBef>
              <a:spcAft>
                <a:spcPts val="600"/>
              </a:spcAft>
            </a:pPr>
            <a:r>
              <a:rPr lang="en-US" sz="3600" dirty="0"/>
              <a:t>Benefits Beyond Age 65 - the </a:t>
            </a:r>
            <a:r>
              <a:rPr lang="en-US" sz="3600" i="1" dirty="0"/>
              <a:t>Talos Decision</a:t>
            </a:r>
          </a:p>
        </p:txBody>
      </p:sp>
    </p:spTree>
    <p:extLst>
      <p:ext uri="{BB962C8B-B14F-4D97-AF65-F5344CB8AC3E}">
        <p14:creationId xmlns:p14="http://schemas.microsoft.com/office/powerpoint/2010/main" val="2248014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smtClean="0"/>
              <a:t>Bill </a:t>
            </a:r>
            <a:r>
              <a:rPr lang="en-US" dirty="0"/>
              <a:t>211 – Ending Mandatory Retirement Statute Law Amendment Act, 2005</a:t>
            </a:r>
          </a:p>
          <a:p>
            <a:pPr lvl="1">
              <a:spcAft>
                <a:spcPts val="600"/>
              </a:spcAft>
            </a:pPr>
            <a:r>
              <a:rPr lang="en-US" dirty="0"/>
              <a:t>Brought an end to mandatory retirement at age 65 in Ontario.</a:t>
            </a:r>
          </a:p>
          <a:p>
            <a:pPr lvl="1">
              <a:spcAft>
                <a:spcPts val="600"/>
              </a:spcAft>
            </a:pPr>
            <a:r>
              <a:rPr lang="en-US" dirty="0"/>
              <a:t>Preserved employers’ right to maintain benefit, pension, superannuation and/or group insurance plans or funds that treat employees differently after age 65.</a:t>
            </a:r>
          </a:p>
          <a:p>
            <a:pPr lvl="2">
              <a:spcAft>
                <a:spcPts val="600"/>
              </a:spcAft>
            </a:pPr>
            <a:endParaRPr lang="en-US" dirty="0"/>
          </a:p>
          <a:p>
            <a:endParaRPr lang="en-GB" b="1" dirty="0"/>
          </a:p>
        </p:txBody>
      </p:sp>
      <p:sp>
        <p:nvSpPr>
          <p:cNvPr id="3" name="Title 2"/>
          <p:cNvSpPr>
            <a:spLocks noGrp="1"/>
          </p:cNvSpPr>
          <p:nvPr>
            <p:ph type="title"/>
          </p:nvPr>
        </p:nvSpPr>
        <p:spPr/>
        <p:txBody>
          <a:bodyPr/>
          <a:lstStyle/>
          <a:p>
            <a:r>
              <a:rPr lang="en-US" b="1" dirty="0"/>
              <a:t>3. Benefits Beyond Age 65 - the </a:t>
            </a:r>
            <a:r>
              <a:rPr lang="en-US" b="1" i="1" dirty="0"/>
              <a:t>Talos Decision</a:t>
            </a:r>
            <a:endParaRPr lang="en-GB" b="1" i="1" dirty="0"/>
          </a:p>
        </p:txBody>
      </p:sp>
    </p:spTree>
    <p:extLst>
      <p:ext uri="{BB962C8B-B14F-4D97-AF65-F5344CB8AC3E}">
        <p14:creationId xmlns:p14="http://schemas.microsoft.com/office/powerpoint/2010/main" val="3236829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i="1" dirty="0" smtClean="0"/>
              <a:t>Human </a:t>
            </a:r>
            <a:r>
              <a:rPr lang="en-US" i="1" dirty="0"/>
              <a:t>Rights Code </a:t>
            </a:r>
            <a:r>
              <a:rPr lang="en-US" dirty="0"/>
              <a:t>- Subsection 25(2.1): </a:t>
            </a:r>
          </a:p>
          <a:p>
            <a:pPr lvl="1">
              <a:spcAft>
                <a:spcPts val="600"/>
              </a:spcAft>
            </a:pPr>
            <a:r>
              <a:rPr lang="en-US" dirty="0"/>
              <a:t>“The right under section 5 to equal treatment with respect to employment without discrimination because of age is not infringed by an employee benefit, pension, superannuation or group insurance plan or fund that complies with the Ontario Employment Standards Act, 2000 and the regulations thereunder.”</a:t>
            </a:r>
          </a:p>
          <a:p>
            <a:pPr lvl="2">
              <a:spcAft>
                <a:spcPts val="600"/>
              </a:spcAft>
            </a:pPr>
            <a:endParaRPr lang="en-US" dirty="0"/>
          </a:p>
          <a:p>
            <a:endParaRPr lang="en-GB" b="1" dirty="0"/>
          </a:p>
        </p:txBody>
      </p:sp>
      <p:sp>
        <p:nvSpPr>
          <p:cNvPr id="3" name="Title 2"/>
          <p:cNvSpPr>
            <a:spLocks noGrp="1"/>
          </p:cNvSpPr>
          <p:nvPr>
            <p:ph type="title"/>
          </p:nvPr>
        </p:nvSpPr>
        <p:spPr/>
        <p:txBody>
          <a:bodyPr/>
          <a:lstStyle/>
          <a:p>
            <a:r>
              <a:rPr lang="en-US" b="1" dirty="0"/>
              <a:t>3. Benefits Beyond Age 65 - the </a:t>
            </a:r>
            <a:r>
              <a:rPr lang="en-US" b="1" i="1" dirty="0"/>
              <a:t>Talos Decision</a:t>
            </a:r>
            <a:endParaRPr lang="en-GB" b="1" i="1" dirty="0"/>
          </a:p>
        </p:txBody>
      </p:sp>
    </p:spTree>
    <p:extLst>
      <p:ext uri="{BB962C8B-B14F-4D97-AF65-F5344CB8AC3E}">
        <p14:creationId xmlns:p14="http://schemas.microsoft.com/office/powerpoint/2010/main" val="1202644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a:t>Ontario </a:t>
            </a:r>
            <a:r>
              <a:rPr lang="en-US" i="1" dirty="0"/>
              <a:t>Employment Standards Act, 2000 </a:t>
            </a:r>
            <a:r>
              <a:rPr lang="en-US" dirty="0"/>
              <a:t>- Part XIII - Subsection 44(1): </a:t>
            </a:r>
          </a:p>
          <a:p>
            <a:pPr lvl="1">
              <a:spcAft>
                <a:spcPts val="1200"/>
              </a:spcAft>
            </a:pPr>
            <a:r>
              <a:rPr lang="en-US" dirty="0"/>
              <a:t>“Except as prescribed, no employer or person acting directly on behalf of an employer shall provide, offer or arrange for a benefit plan that treats [employees, beneficiaries, survivors and dependants] differently because of the age, sex or marital status of employees.”</a:t>
            </a:r>
          </a:p>
          <a:p>
            <a:pPr>
              <a:spcAft>
                <a:spcPts val="600"/>
              </a:spcAft>
            </a:pPr>
            <a:r>
              <a:rPr lang="en-US" i="1" dirty="0"/>
              <a:t>Ontario Regulation 286/01 </a:t>
            </a:r>
            <a:r>
              <a:rPr lang="en-US" dirty="0"/>
              <a:t>- Benefit Plans - Section 1:</a:t>
            </a:r>
          </a:p>
          <a:p>
            <a:pPr lvl="1">
              <a:spcAft>
                <a:spcPts val="600"/>
              </a:spcAft>
            </a:pPr>
            <a:r>
              <a:rPr lang="en-US" dirty="0"/>
              <a:t>“For the purposes of Part XIII of the [Ontario Employment Standards Act, 2000] and this Regulation, “age” means any age of 18 years or more and less than 65 years.”</a:t>
            </a:r>
          </a:p>
          <a:p>
            <a:pPr>
              <a:spcAft>
                <a:spcPts val="600"/>
              </a:spcAft>
            </a:pPr>
            <a:endParaRPr lang="en-US" dirty="0" smtClean="0"/>
          </a:p>
          <a:p>
            <a:endParaRPr lang="en-GB" b="1" dirty="0"/>
          </a:p>
        </p:txBody>
      </p:sp>
      <p:sp>
        <p:nvSpPr>
          <p:cNvPr id="3" name="Title 2"/>
          <p:cNvSpPr>
            <a:spLocks noGrp="1"/>
          </p:cNvSpPr>
          <p:nvPr>
            <p:ph type="title"/>
          </p:nvPr>
        </p:nvSpPr>
        <p:spPr/>
        <p:txBody>
          <a:bodyPr/>
          <a:lstStyle/>
          <a:p>
            <a:r>
              <a:rPr lang="en-US" b="1" dirty="0"/>
              <a:t>3. Benefits Beyond Age 65 - the </a:t>
            </a:r>
            <a:r>
              <a:rPr lang="en-US" b="1" i="1" dirty="0"/>
              <a:t>Talos Decision</a:t>
            </a:r>
            <a:endParaRPr lang="en-GB" b="1" i="1" dirty="0"/>
          </a:p>
        </p:txBody>
      </p:sp>
    </p:spTree>
    <p:extLst>
      <p:ext uri="{BB962C8B-B14F-4D97-AF65-F5344CB8AC3E}">
        <p14:creationId xmlns:p14="http://schemas.microsoft.com/office/powerpoint/2010/main" val="602071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ocTable"/>
          <p:cNvGraphicFramePr>
            <a:graphicFrameLocks noGrp="1"/>
          </p:cNvGraphicFramePr>
          <p:nvPr>
            <p:ph sz="quarter" idx="13"/>
            <p:extLst>
              <p:ext uri="{D42A27DB-BD31-4B8C-83A1-F6EECF244321}">
                <p14:modId xmlns:p14="http://schemas.microsoft.com/office/powerpoint/2010/main" val="2971585990"/>
              </p:ext>
            </p:extLst>
          </p:nvPr>
        </p:nvGraphicFramePr>
        <p:xfrm>
          <a:off x="357802" y="1647715"/>
          <a:ext cx="8282132" cy="3886200"/>
        </p:xfrm>
        <a:graphic>
          <a:graphicData uri="http://schemas.openxmlformats.org/drawingml/2006/table">
            <a:tbl>
              <a:tblPr firstRow="1" bandRow="1">
                <a:tableStyleId>{5940675A-B579-460E-94D1-54222C63F5DA}</a:tableStyleId>
              </a:tblPr>
              <a:tblGrid>
                <a:gridCol w="1052814"/>
                <a:gridCol w="7229318"/>
              </a:tblGrid>
              <a:tr h="0">
                <a:tc>
                  <a:txBody>
                    <a:bodyPr/>
                    <a:lstStyle/>
                    <a:p>
                      <a:pPr algn="ctr">
                        <a:spcBef>
                          <a:spcPts val="0"/>
                        </a:spcBef>
                        <a:spcAft>
                          <a:spcPts val="600"/>
                        </a:spcAft>
                      </a:pPr>
                      <a:r>
                        <a:rPr lang="en-GB" sz="2000" b="1" dirty="0" smtClean="0">
                          <a:solidFill>
                            <a:schemeClr val="tx2"/>
                          </a:solidFill>
                        </a:rPr>
                        <a:t>1</a:t>
                      </a:r>
                      <a:endParaRPr lang="en-GB" sz="2000" b="1" dirty="0">
                        <a:solidFill>
                          <a:schemeClr val="tx2"/>
                        </a:solidFill>
                      </a:endParaRPr>
                    </a:p>
                  </a:txBody>
                  <a:tcPr marL="154774" marR="154774">
                    <a:lnL w="12700" cmpd="sng">
                      <a:noFill/>
                    </a:lnL>
                    <a:lnR w="12700" cmpd="sng">
                      <a:noFill/>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0"/>
                        </a:spcBef>
                        <a:spcAft>
                          <a:spcPts val="600"/>
                        </a:spcAft>
                      </a:pPr>
                      <a:r>
                        <a:rPr lang="en-GB" sz="2000" i="1" baseline="0" dirty="0" smtClean="0"/>
                        <a:t>Pay Transparency Act, 2018</a:t>
                      </a:r>
                    </a:p>
                    <a:p>
                      <a:pPr>
                        <a:spcBef>
                          <a:spcPts val="0"/>
                        </a:spcBef>
                        <a:spcAft>
                          <a:spcPts val="600"/>
                        </a:spcAft>
                      </a:pPr>
                      <a:endParaRPr lang="en-GB" sz="2000" dirty="0"/>
                    </a:p>
                  </a:txBody>
                  <a:tcPr marL="154774" marR="154774">
                    <a:lnL w="12700" cmpd="sng">
                      <a:noFill/>
                    </a:lnL>
                    <a:lnR w="12700" cmpd="sng">
                      <a:noFill/>
                    </a:lnR>
                    <a:lnT w="19050" cap="flat" cmpd="sng" algn="ctr">
                      <a:solidFill>
                        <a:srgbClr val="E7E9E9"/>
                      </a:solidFill>
                      <a:prstDash val="solid"/>
                      <a:round/>
                      <a:headEnd type="none" w="med" len="med"/>
                      <a:tailEnd type="none" w="med" len="med"/>
                    </a:lnT>
                    <a:lnB w="19050" cap="flat" cmpd="sng" algn="ctr">
                      <a:solidFill>
                        <a:srgbClr val="E7E9E9"/>
                      </a:solidFill>
                      <a:prstDash val="solid"/>
                      <a:round/>
                      <a:headEnd type="none" w="med" len="med"/>
                      <a:tailEnd type="none" w="med" len="med"/>
                    </a:lnB>
                    <a:lnTlToBr w="12700" cmpd="sng">
                      <a:noFill/>
                      <a:prstDash val="solid"/>
                    </a:lnTlToBr>
                    <a:lnBlToTr w="12700" cmpd="sng">
                      <a:noFill/>
                      <a:prstDash val="solid"/>
                    </a:lnBlToTr>
                  </a:tcPr>
                </a:tc>
              </a:tr>
              <a:tr h="244238">
                <a:tc>
                  <a:txBody>
                    <a:bodyPr/>
                    <a:lstStyle/>
                    <a:p>
                      <a:pPr algn="ctr">
                        <a:spcBef>
                          <a:spcPts val="0"/>
                        </a:spcBef>
                        <a:spcAft>
                          <a:spcPts val="600"/>
                        </a:spcAft>
                      </a:pPr>
                      <a:r>
                        <a:rPr lang="en-GB" sz="2000" b="1" dirty="0" smtClean="0">
                          <a:solidFill>
                            <a:schemeClr val="tx2"/>
                          </a:solidFill>
                        </a:rPr>
                        <a:t>2</a:t>
                      </a:r>
                      <a:endParaRPr lang="en-GB" sz="2000" b="1" dirty="0">
                        <a:solidFill>
                          <a:schemeClr val="tx2"/>
                        </a:solidFill>
                      </a:endParaRPr>
                    </a:p>
                  </a:txBody>
                  <a:tcPr marL="154774" marR="154774">
                    <a:lnL w="12700" cmpd="sng">
                      <a:noFill/>
                    </a:lnL>
                    <a:lnR w="12700" cmpd="sng">
                      <a:noFill/>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0"/>
                        </a:spcBef>
                        <a:spcAft>
                          <a:spcPts val="600"/>
                        </a:spcAft>
                      </a:pPr>
                      <a:r>
                        <a:rPr lang="en-US" sz="2000" dirty="0" smtClean="0"/>
                        <a:t>Bill 148</a:t>
                      </a:r>
                      <a:r>
                        <a:rPr lang="en-US" sz="2000" baseline="0" dirty="0" smtClean="0"/>
                        <a:t> and the </a:t>
                      </a:r>
                      <a:r>
                        <a:rPr lang="en-US" sz="2000" i="1" baseline="0" dirty="0" smtClean="0"/>
                        <a:t>Employment Standards Act, 2000</a:t>
                      </a:r>
                    </a:p>
                    <a:p>
                      <a:pPr>
                        <a:spcBef>
                          <a:spcPts val="0"/>
                        </a:spcBef>
                        <a:spcAft>
                          <a:spcPts val="600"/>
                        </a:spcAft>
                      </a:pPr>
                      <a:endParaRPr lang="en-GB" sz="2000" b="0" dirty="0" smtClean="0"/>
                    </a:p>
                  </a:txBody>
                  <a:tcPr marL="154774" marR="154774">
                    <a:lnL w="12700" cmpd="sng">
                      <a:noFill/>
                    </a:lnL>
                    <a:lnR w="12700" cmpd="sng">
                      <a:noFill/>
                    </a:lnR>
                    <a:lnT w="19050" cap="flat" cmpd="sng" algn="ctr">
                      <a:solidFill>
                        <a:srgbClr val="E7E9E9"/>
                      </a:solidFill>
                      <a:prstDash val="solid"/>
                      <a:round/>
                      <a:headEnd type="none" w="med" len="med"/>
                      <a:tailEnd type="none" w="med" len="med"/>
                    </a:lnT>
                    <a:lnB w="19050" cap="flat" cmpd="sng" algn="ctr">
                      <a:solidFill>
                        <a:srgbClr val="E7E9E9"/>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spcBef>
                          <a:spcPts val="0"/>
                        </a:spcBef>
                        <a:spcAft>
                          <a:spcPts val="600"/>
                        </a:spcAft>
                      </a:pPr>
                      <a:r>
                        <a:rPr lang="en-GB" sz="2000" b="1" dirty="0" smtClean="0">
                          <a:solidFill>
                            <a:schemeClr val="tx2"/>
                          </a:solidFill>
                        </a:rPr>
                        <a:t>3</a:t>
                      </a:r>
                      <a:endParaRPr lang="en-GB" sz="2000" b="1" dirty="0">
                        <a:solidFill>
                          <a:schemeClr val="tx2"/>
                        </a:solidFill>
                      </a:endParaRPr>
                    </a:p>
                  </a:txBody>
                  <a:tcPr marL="154774" marR="154774">
                    <a:lnL w="12700" cmpd="sng">
                      <a:noFill/>
                    </a:lnL>
                    <a:lnR w="12700" cmpd="sng">
                      <a:noFill/>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0"/>
                        </a:spcBef>
                        <a:spcAft>
                          <a:spcPts val="600"/>
                        </a:spcAft>
                        <a:buFont typeface="+mj-lt"/>
                        <a:buNone/>
                      </a:pPr>
                      <a:r>
                        <a:rPr lang="en-US" sz="2000" dirty="0" smtClean="0"/>
                        <a:t>Benefits Beyond Age 65 - the </a:t>
                      </a:r>
                      <a:r>
                        <a:rPr lang="en-US" sz="2000" i="1" dirty="0" smtClean="0"/>
                        <a:t>Talos Decision</a:t>
                      </a:r>
                    </a:p>
                    <a:p>
                      <a:pPr marL="0" indent="0">
                        <a:spcBef>
                          <a:spcPts val="0"/>
                        </a:spcBef>
                        <a:spcAft>
                          <a:spcPts val="600"/>
                        </a:spcAft>
                        <a:buFont typeface="+mj-lt"/>
                        <a:buNone/>
                      </a:pPr>
                      <a:endParaRPr lang="en-GB" sz="2000" baseline="0" dirty="0" smtClean="0"/>
                    </a:p>
                  </a:txBody>
                  <a:tcPr marL="154774" marR="154774">
                    <a:lnL w="12700" cmpd="sng">
                      <a:noFill/>
                    </a:lnL>
                    <a:lnR w="12700" cmpd="sng">
                      <a:noFill/>
                    </a:lnR>
                    <a:lnT w="19050" cap="flat" cmpd="sng" algn="ctr">
                      <a:solidFill>
                        <a:srgbClr val="E7E9E9"/>
                      </a:solidFill>
                      <a:prstDash val="solid"/>
                      <a:round/>
                      <a:headEnd type="none" w="med" len="med"/>
                      <a:tailEnd type="none" w="med" len="med"/>
                    </a:lnT>
                    <a:lnB w="19050" cap="flat" cmpd="sng" algn="ctr">
                      <a:solidFill>
                        <a:srgbClr val="E7E9E9"/>
                      </a:solidFill>
                      <a:prstDash val="solid"/>
                      <a:round/>
                      <a:headEnd type="none" w="med" len="med"/>
                      <a:tailEnd type="none" w="med" len="med"/>
                    </a:lnB>
                    <a:lnTlToBr w="12700" cmpd="sng">
                      <a:noFill/>
                      <a:prstDash val="solid"/>
                    </a:lnTlToBr>
                    <a:lnBlToTr w="12700" cmpd="sng">
                      <a:noFill/>
                      <a:prstDash val="solid"/>
                    </a:lnBlToTr>
                  </a:tcPr>
                </a:tc>
              </a:tr>
              <a:tr h="121702">
                <a:tc>
                  <a:txBody>
                    <a:bodyPr/>
                    <a:lstStyle/>
                    <a:p>
                      <a:pPr algn="ctr">
                        <a:spcBef>
                          <a:spcPts val="0"/>
                        </a:spcBef>
                        <a:spcAft>
                          <a:spcPts val="600"/>
                        </a:spcAft>
                      </a:pPr>
                      <a:r>
                        <a:rPr lang="en-GB" sz="2000" b="1" dirty="0" smtClean="0">
                          <a:solidFill>
                            <a:schemeClr val="tx2"/>
                          </a:solidFill>
                        </a:rPr>
                        <a:t>4</a:t>
                      </a:r>
                      <a:endParaRPr lang="en-GB" sz="2000" b="1" dirty="0">
                        <a:solidFill>
                          <a:schemeClr val="tx2"/>
                        </a:solidFill>
                      </a:endParaRPr>
                    </a:p>
                  </a:txBody>
                  <a:tcPr marL="154774" marR="154774">
                    <a:lnL w="12700" cmpd="sng">
                      <a:noFill/>
                    </a:lnL>
                    <a:lnR w="12700" cmpd="sng">
                      <a:noFill/>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42" rtl="0" eaLnBrk="1" fontAlgn="auto" latinLnBrk="0" hangingPunct="1">
                        <a:lnSpc>
                          <a:spcPct val="100000"/>
                        </a:lnSpc>
                        <a:spcBef>
                          <a:spcPts val="0"/>
                        </a:spcBef>
                        <a:spcAft>
                          <a:spcPts val="600"/>
                        </a:spcAft>
                        <a:buClr>
                          <a:schemeClr val="tx2"/>
                        </a:buClr>
                        <a:buSzPct val="100000"/>
                        <a:buFont typeface="Wingdings 2"/>
                        <a:buNone/>
                        <a:tabLst/>
                        <a:defRPr/>
                      </a:pPr>
                      <a:r>
                        <a:rPr lang="en-US" sz="2000" baseline="0" dirty="0" smtClean="0"/>
                        <a:t>Administrative Suspensions - the </a:t>
                      </a:r>
                      <a:r>
                        <a:rPr lang="en-US" sz="2000" b="0" i="1" dirty="0" err="1" smtClean="0"/>
                        <a:t>Filice</a:t>
                      </a:r>
                      <a:r>
                        <a:rPr lang="en-US" sz="2000" b="0" i="1" dirty="0" smtClean="0"/>
                        <a:t> </a:t>
                      </a:r>
                      <a:r>
                        <a:rPr lang="en-US" sz="2000" i="1" dirty="0" smtClean="0"/>
                        <a:t>Decision</a:t>
                      </a:r>
                    </a:p>
                    <a:p>
                      <a:pPr marL="0" marR="0" lvl="0" indent="0" algn="l" defTabSz="914342" rtl="0" eaLnBrk="1" fontAlgn="auto" latinLnBrk="0" hangingPunct="1">
                        <a:lnSpc>
                          <a:spcPct val="100000"/>
                        </a:lnSpc>
                        <a:spcBef>
                          <a:spcPts val="0"/>
                        </a:spcBef>
                        <a:spcAft>
                          <a:spcPts val="600"/>
                        </a:spcAft>
                        <a:buClr>
                          <a:schemeClr val="tx2"/>
                        </a:buClr>
                        <a:buSzPct val="100000"/>
                        <a:buFont typeface="Wingdings 2"/>
                        <a:buNone/>
                        <a:tabLst/>
                        <a:defRPr/>
                      </a:pPr>
                      <a:endParaRPr lang="en-US" sz="2000" dirty="0" smtClean="0"/>
                    </a:p>
                  </a:txBody>
                  <a:tcPr marL="154774" marR="154774">
                    <a:lnL w="12700" cmpd="sng">
                      <a:noFill/>
                    </a:lnL>
                    <a:lnR w="12700" cmpd="sng">
                      <a:noFill/>
                    </a:lnR>
                    <a:lnT w="19050" cap="flat" cmpd="sng" algn="ctr">
                      <a:solidFill>
                        <a:srgbClr val="E7E9E9"/>
                      </a:solidFill>
                      <a:prstDash val="solid"/>
                      <a:round/>
                      <a:headEnd type="none" w="med" len="med"/>
                      <a:tailEnd type="none" w="med" len="med"/>
                    </a:lnT>
                    <a:lnB w="19050" cap="flat" cmpd="sng" algn="ctr">
                      <a:solidFill>
                        <a:srgbClr val="E7E9E9"/>
                      </a:solidFill>
                      <a:prstDash val="solid"/>
                      <a:round/>
                      <a:headEnd type="none" w="med" len="med"/>
                      <a:tailEnd type="none" w="med" len="med"/>
                    </a:lnB>
                    <a:lnTlToBr w="12700" cmpd="sng">
                      <a:noFill/>
                      <a:prstDash val="solid"/>
                    </a:lnTlToBr>
                    <a:lnBlToTr w="12700" cmpd="sng">
                      <a:noFill/>
                      <a:prstDash val="solid"/>
                    </a:lnBlToTr>
                  </a:tcPr>
                </a:tc>
              </a:tr>
              <a:tr h="320838">
                <a:tc>
                  <a:txBody>
                    <a:bodyPr/>
                    <a:lstStyle/>
                    <a:p>
                      <a:pPr algn="ctr">
                        <a:spcBef>
                          <a:spcPts val="0"/>
                        </a:spcBef>
                        <a:spcAft>
                          <a:spcPts val="600"/>
                        </a:spcAft>
                      </a:pPr>
                      <a:r>
                        <a:rPr lang="en-GB" sz="2000" b="1" dirty="0" smtClean="0">
                          <a:solidFill>
                            <a:schemeClr val="tx2"/>
                          </a:solidFill>
                        </a:rPr>
                        <a:t>5</a:t>
                      </a:r>
                      <a:endParaRPr lang="en-GB" sz="2000" b="1" dirty="0">
                        <a:solidFill>
                          <a:schemeClr val="tx2"/>
                        </a:solidFill>
                      </a:endParaRPr>
                    </a:p>
                  </a:txBody>
                  <a:tcPr marL="154774" marR="154774">
                    <a:lnL w="12700" cmpd="sng">
                      <a:noFill/>
                    </a:lnL>
                    <a:lnR w="12700" cmpd="sng">
                      <a:noFill/>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0"/>
                        </a:spcBef>
                        <a:spcAft>
                          <a:spcPts val="600"/>
                        </a:spcAft>
                      </a:pPr>
                      <a:r>
                        <a:rPr lang="en-GB" sz="2000" dirty="0" smtClean="0"/>
                        <a:t>The Pot Thickens:</a:t>
                      </a:r>
                      <a:r>
                        <a:rPr lang="en-GB" sz="2000" baseline="0" dirty="0" smtClean="0"/>
                        <a:t> Legalization of Cannabis</a:t>
                      </a:r>
                    </a:p>
                    <a:p>
                      <a:pPr marL="0" marR="0" lvl="0" indent="0" algn="l" defTabSz="914342" rtl="0" eaLnBrk="1" fontAlgn="auto" latinLnBrk="0" hangingPunct="1">
                        <a:lnSpc>
                          <a:spcPct val="100000"/>
                        </a:lnSpc>
                        <a:spcBef>
                          <a:spcPts val="0"/>
                        </a:spcBef>
                        <a:spcAft>
                          <a:spcPts val="600"/>
                        </a:spcAft>
                        <a:buClr>
                          <a:schemeClr val="tx2"/>
                        </a:buClr>
                        <a:buSzPct val="100000"/>
                        <a:buFont typeface="Wingdings 2"/>
                        <a:buNone/>
                        <a:tabLst/>
                        <a:defRPr/>
                      </a:pPr>
                      <a:endParaRPr lang="en-US" sz="2000" i="1" dirty="0" smtClean="0"/>
                    </a:p>
                  </a:txBody>
                  <a:tcPr marL="154774" marR="154774">
                    <a:lnL w="12700" cmpd="sng">
                      <a:noFill/>
                    </a:lnL>
                    <a:lnR w="12700" cmpd="sng">
                      <a:noFill/>
                    </a:lnR>
                    <a:lnT w="19050" cap="flat" cmpd="sng" algn="ctr">
                      <a:solidFill>
                        <a:srgbClr val="E7E9E9"/>
                      </a:solidFill>
                      <a:prstDash val="solid"/>
                      <a:round/>
                      <a:headEnd type="none" w="med" len="med"/>
                      <a:tailEnd type="none" w="med" len="med"/>
                    </a:lnT>
                    <a:lnB w="19050" cap="flat" cmpd="sng" algn="ctr">
                      <a:solidFill>
                        <a:srgbClr val="E7E9E9"/>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itle 2"/>
          <p:cNvSpPr>
            <a:spLocks noGrp="1"/>
          </p:cNvSpPr>
          <p:nvPr>
            <p:ph type="title"/>
          </p:nvPr>
        </p:nvSpPr>
        <p:spPr>
          <a:xfrm>
            <a:off x="450000" y="288000"/>
            <a:ext cx="8244000" cy="997592"/>
          </a:xfrm>
        </p:spPr>
        <p:txBody>
          <a:bodyPr/>
          <a:lstStyle/>
          <a:p>
            <a:r>
              <a:rPr lang="en-US" b="1" dirty="0" smtClean="0"/>
              <a:t>Agenda</a:t>
            </a:r>
            <a:endParaRPr lang="en-US" b="1" dirty="0"/>
          </a:p>
        </p:txBody>
      </p:sp>
    </p:spTree>
    <p:extLst>
      <p:ext uri="{BB962C8B-B14F-4D97-AF65-F5344CB8AC3E}">
        <p14:creationId xmlns:p14="http://schemas.microsoft.com/office/powerpoint/2010/main" val="3895331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1200"/>
              </a:spcAft>
            </a:pPr>
            <a:r>
              <a:rPr lang="en-US" dirty="0" smtClean="0"/>
              <a:t>In the past, the legislation has permitted the termination of group insurance and benefit plans at age 65</a:t>
            </a:r>
            <a:endParaRPr lang="en-US" dirty="0"/>
          </a:p>
          <a:p>
            <a:pPr lvl="1">
              <a:spcAft>
                <a:spcPts val="1200"/>
              </a:spcAft>
            </a:pPr>
            <a:r>
              <a:rPr lang="en-US" dirty="0" smtClean="0"/>
              <a:t>Health</a:t>
            </a:r>
            <a:r>
              <a:rPr lang="en-US" dirty="0"/>
              <a:t>, dental and life insurance </a:t>
            </a:r>
            <a:r>
              <a:rPr lang="en-US" dirty="0" smtClean="0"/>
              <a:t>benefits</a:t>
            </a:r>
            <a:endParaRPr lang="en-US" dirty="0"/>
          </a:p>
          <a:p>
            <a:pPr lvl="1">
              <a:spcAft>
                <a:spcPts val="1200"/>
              </a:spcAft>
            </a:pPr>
            <a:r>
              <a:rPr lang="en-US" dirty="0" smtClean="0"/>
              <a:t>Short-term </a:t>
            </a:r>
            <a:r>
              <a:rPr lang="en-US" dirty="0"/>
              <a:t>disability and long-term disability </a:t>
            </a:r>
            <a:r>
              <a:rPr lang="en-US" dirty="0" smtClean="0"/>
              <a:t>insurance</a:t>
            </a:r>
            <a:endParaRPr lang="en-US" dirty="0"/>
          </a:p>
          <a:p>
            <a:endParaRPr lang="en-GB" b="1" dirty="0"/>
          </a:p>
        </p:txBody>
      </p:sp>
      <p:sp>
        <p:nvSpPr>
          <p:cNvPr id="3" name="Title 2"/>
          <p:cNvSpPr>
            <a:spLocks noGrp="1"/>
          </p:cNvSpPr>
          <p:nvPr>
            <p:ph type="title"/>
          </p:nvPr>
        </p:nvSpPr>
        <p:spPr/>
        <p:txBody>
          <a:bodyPr/>
          <a:lstStyle/>
          <a:p>
            <a:r>
              <a:rPr lang="en-US" b="1" dirty="0"/>
              <a:t>3. Benefits Beyond Age 65 - the </a:t>
            </a:r>
            <a:r>
              <a:rPr lang="en-US" b="1" i="1" dirty="0"/>
              <a:t>Talos Decision</a:t>
            </a:r>
            <a:endParaRPr lang="en-GB" b="1" i="1" dirty="0"/>
          </a:p>
        </p:txBody>
      </p:sp>
    </p:spTree>
    <p:extLst>
      <p:ext uri="{BB962C8B-B14F-4D97-AF65-F5344CB8AC3E}">
        <p14:creationId xmlns:p14="http://schemas.microsoft.com/office/powerpoint/2010/main" val="3195882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i="1" dirty="0"/>
              <a:t>Talos v. Grand Erie District School </a:t>
            </a:r>
            <a:r>
              <a:rPr lang="en-US" i="1" dirty="0" smtClean="0"/>
              <a:t>Board</a:t>
            </a:r>
            <a:endParaRPr lang="en-US" dirty="0" smtClean="0"/>
          </a:p>
          <a:p>
            <a:pPr lvl="1">
              <a:spcAft>
                <a:spcPts val="600"/>
              </a:spcAft>
            </a:pPr>
            <a:r>
              <a:rPr lang="en-US" dirty="0" smtClean="0"/>
              <a:t>Mr. </a:t>
            </a:r>
            <a:r>
              <a:rPr lang="en-US" dirty="0"/>
              <a:t>Talos was a unionized teacher employed by the Grand Erie District School Board (the “School Board</a:t>
            </a:r>
            <a:r>
              <a:rPr lang="en-US" dirty="0" smtClean="0"/>
              <a:t>”)</a:t>
            </a:r>
            <a:endParaRPr lang="en-US" dirty="0"/>
          </a:p>
          <a:p>
            <a:pPr lvl="1">
              <a:spcAft>
                <a:spcPts val="600"/>
              </a:spcAft>
            </a:pPr>
            <a:r>
              <a:rPr lang="en-US" dirty="0"/>
              <a:t>At age 65, the School Board terminated Mr. Talos’ health, dental and life insurance benefits in accordance with the collective </a:t>
            </a:r>
            <a:r>
              <a:rPr lang="en-US" dirty="0" smtClean="0"/>
              <a:t>agreement</a:t>
            </a:r>
          </a:p>
          <a:p>
            <a:pPr lvl="1">
              <a:spcAft>
                <a:spcPts val="600"/>
              </a:spcAft>
            </a:pPr>
            <a:r>
              <a:rPr lang="en-US" dirty="0"/>
              <a:t>Mr. Talos filed an application against the School Board with the Human Rights Tribunal of Ontario alleging that:</a:t>
            </a:r>
          </a:p>
          <a:p>
            <a:pPr lvl="2">
              <a:spcAft>
                <a:spcPts val="600"/>
              </a:spcAft>
            </a:pPr>
            <a:r>
              <a:rPr lang="en-US" dirty="0"/>
              <a:t>The termination of his health, dental and life insurance benefits at age 65 was discriminatory under section 5 of the </a:t>
            </a:r>
            <a:r>
              <a:rPr lang="en-US" i="1" dirty="0" smtClean="0"/>
              <a:t>Human </a:t>
            </a:r>
            <a:r>
              <a:rPr lang="en-US" i="1" dirty="0"/>
              <a:t>Rights </a:t>
            </a:r>
            <a:r>
              <a:rPr lang="en-US" i="1" dirty="0" smtClean="0"/>
              <a:t>Code</a:t>
            </a:r>
            <a:endParaRPr lang="en-US" dirty="0"/>
          </a:p>
          <a:p>
            <a:pPr lvl="2">
              <a:spcAft>
                <a:spcPts val="600"/>
              </a:spcAft>
            </a:pPr>
            <a:r>
              <a:rPr lang="en-US" dirty="0"/>
              <a:t>Subsection 25(2.1) of the </a:t>
            </a:r>
            <a:r>
              <a:rPr lang="en-US" i="1" dirty="0" smtClean="0"/>
              <a:t>Human </a:t>
            </a:r>
            <a:r>
              <a:rPr lang="en-US" i="1" dirty="0"/>
              <a:t>Rights </a:t>
            </a:r>
            <a:r>
              <a:rPr lang="en-US" i="1" dirty="0" smtClean="0"/>
              <a:t>Code</a:t>
            </a:r>
            <a:r>
              <a:rPr lang="en-US" dirty="0"/>
              <a:t> </a:t>
            </a:r>
            <a:r>
              <a:rPr lang="en-US" dirty="0" smtClean="0"/>
              <a:t>violated </a:t>
            </a:r>
            <a:r>
              <a:rPr lang="en-US" dirty="0"/>
              <a:t>his equality rights </a:t>
            </a:r>
            <a:r>
              <a:rPr lang="en-US" dirty="0" smtClean="0"/>
              <a:t>under section </a:t>
            </a:r>
            <a:r>
              <a:rPr lang="en-US" dirty="0"/>
              <a:t>15 of the </a:t>
            </a:r>
            <a:r>
              <a:rPr lang="en-US" i="1" dirty="0"/>
              <a:t>Canadian Charter of Rights and </a:t>
            </a:r>
            <a:r>
              <a:rPr lang="en-US" i="1" dirty="0" smtClean="0"/>
              <a:t>Freedoms</a:t>
            </a:r>
            <a:endParaRPr lang="en-US" dirty="0"/>
          </a:p>
          <a:p>
            <a:pPr lvl="1">
              <a:spcAft>
                <a:spcPts val="600"/>
              </a:spcAft>
            </a:pPr>
            <a:endParaRPr lang="en-US" dirty="0" smtClean="0"/>
          </a:p>
          <a:p>
            <a:pPr>
              <a:spcAft>
                <a:spcPts val="600"/>
              </a:spcAft>
            </a:pPr>
            <a:endParaRPr lang="en-CA" dirty="0" smtClean="0"/>
          </a:p>
        </p:txBody>
      </p:sp>
      <p:sp>
        <p:nvSpPr>
          <p:cNvPr id="3" name="Title 2"/>
          <p:cNvSpPr>
            <a:spLocks noGrp="1"/>
          </p:cNvSpPr>
          <p:nvPr>
            <p:ph type="title"/>
          </p:nvPr>
        </p:nvSpPr>
        <p:spPr/>
        <p:txBody>
          <a:bodyPr/>
          <a:lstStyle/>
          <a:p>
            <a:r>
              <a:rPr lang="en-US" b="1" dirty="0"/>
              <a:t>3. Benefits Beyond Age 65 - the </a:t>
            </a:r>
            <a:r>
              <a:rPr lang="en-US" b="1" i="1" dirty="0"/>
              <a:t>Talos Decision</a:t>
            </a:r>
            <a:endParaRPr lang="en-GB" b="1" i="1" dirty="0"/>
          </a:p>
        </p:txBody>
      </p:sp>
    </p:spTree>
    <p:extLst>
      <p:ext uri="{BB962C8B-B14F-4D97-AF65-F5344CB8AC3E}">
        <p14:creationId xmlns:p14="http://schemas.microsoft.com/office/powerpoint/2010/main" val="2869774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Subsection 25(2.1) violates the </a:t>
            </a:r>
            <a:r>
              <a:rPr lang="en-CA" i="1" dirty="0" smtClean="0"/>
              <a:t>Canadian Charter of Rights and Freedoms </a:t>
            </a:r>
            <a:r>
              <a:rPr lang="en-CA" dirty="0" smtClean="0"/>
              <a:t>according to the Human Rights Tribunal of Ontario</a:t>
            </a:r>
          </a:p>
          <a:p>
            <a:pPr lvl="1">
              <a:spcAft>
                <a:spcPts val="600"/>
              </a:spcAft>
            </a:pPr>
            <a:r>
              <a:rPr lang="en-US" dirty="0"/>
              <a:t>Infringes equality rights guaranteed by section 15 of the </a:t>
            </a:r>
            <a:r>
              <a:rPr lang="en-US" i="1" dirty="0"/>
              <a:t>Canadian Charter of Rights and Freedoms</a:t>
            </a:r>
            <a:r>
              <a:rPr lang="en-US" dirty="0"/>
              <a:t> as it discriminates based on </a:t>
            </a:r>
            <a:r>
              <a:rPr lang="en-US" dirty="0" smtClean="0"/>
              <a:t>age</a:t>
            </a:r>
            <a:endParaRPr lang="en-US" dirty="0"/>
          </a:p>
          <a:p>
            <a:pPr lvl="1">
              <a:spcAft>
                <a:spcPts val="1200"/>
              </a:spcAft>
            </a:pPr>
            <a:r>
              <a:rPr lang="en-US" dirty="0"/>
              <a:t>Perpetuates the disadvantage already faced by workers age 65 and </a:t>
            </a:r>
            <a:r>
              <a:rPr lang="en-US" dirty="0" smtClean="0"/>
              <a:t>older</a:t>
            </a:r>
            <a:endParaRPr lang="en-US" dirty="0"/>
          </a:p>
          <a:p>
            <a:pPr>
              <a:spcAft>
                <a:spcPts val="600"/>
              </a:spcAft>
            </a:pPr>
            <a:r>
              <a:rPr lang="en-US" dirty="0" smtClean="0"/>
              <a:t>The </a:t>
            </a:r>
            <a:r>
              <a:rPr lang="en-US" dirty="0"/>
              <a:t>School Board cannot rely on subsection 25(2.1) </a:t>
            </a:r>
            <a:r>
              <a:rPr lang="en-US" dirty="0" smtClean="0"/>
              <a:t>as </a:t>
            </a:r>
            <a:r>
              <a:rPr lang="en-US" dirty="0"/>
              <a:t>a justification for terminating Mr. Talos’ health, dental and life insurance benefits at age </a:t>
            </a:r>
            <a:r>
              <a:rPr lang="en-US" dirty="0" smtClean="0"/>
              <a:t>65 </a:t>
            </a:r>
          </a:p>
          <a:p>
            <a:pPr>
              <a:spcAft>
                <a:spcPts val="600"/>
              </a:spcAft>
            </a:pPr>
            <a:endParaRPr lang="en-CA" dirty="0" smtClean="0"/>
          </a:p>
        </p:txBody>
      </p:sp>
      <p:sp>
        <p:nvSpPr>
          <p:cNvPr id="3" name="Title 2"/>
          <p:cNvSpPr>
            <a:spLocks noGrp="1"/>
          </p:cNvSpPr>
          <p:nvPr>
            <p:ph type="title"/>
          </p:nvPr>
        </p:nvSpPr>
        <p:spPr/>
        <p:txBody>
          <a:bodyPr/>
          <a:lstStyle/>
          <a:p>
            <a:r>
              <a:rPr lang="en-US" b="1" dirty="0"/>
              <a:t>3. Benefits Beyond Age 65 - the </a:t>
            </a:r>
            <a:r>
              <a:rPr lang="en-US" b="1" i="1" dirty="0"/>
              <a:t>Talos Decision</a:t>
            </a:r>
            <a:endParaRPr lang="en-GB" b="1" i="1" dirty="0"/>
          </a:p>
        </p:txBody>
      </p:sp>
    </p:spTree>
    <p:extLst>
      <p:ext uri="{BB962C8B-B14F-4D97-AF65-F5344CB8AC3E}">
        <p14:creationId xmlns:p14="http://schemas.microsoft.com/office/powerpoint/2010/main" val="347438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Is the </a:t>
            </a:r>
            <a:r>
              <a:rPr lang="en-CA" i="1" dirty="0" smtClean="0"/>
              <a:t>Talos Decision </a:t>
            </a:r>
            <a:r>
              <a:rPr lang="en-CA" dirty="0" smtClean="0"/>
              <a:t>binding on you?</a:t>
            </a:r>
          </a:p>
          <a:p>
            <a:pPr lvl="1">
              <a:spcAft>
                <a:spcPts val="600"/>
              </a:spcAft>
            </a:pPr>
            <a:r>
              <a:rPr lang="en-US" dirty="0" smtClean="0"/>
              <a:t>The Human Rights Tribunal of Ontario cannot issue a general declaration of invalidity, but can refuse to apply a provision of the </a:t>
            </a:r>
            <a:r>
              <a:rPr lang="en-US" i="1" dirty="0" smtClean="0"/>
              <a:t>Human Rights Code </a:t>
            </a:r>
            <a:r>
              <a:rPr lang="en-US" dirty="0" smtClean="0"/>
              <a:t>that offends the </a:t>
            </a:r>
            <a:r>
              <a:rPr lang="en-US" i="1" dirty="0" smtClean="0"/>
              <a:t>Canadian Charter of Rights and Freedoms</a:t>
            </a:r>
          </a:p>
          <a:p>
            <a:pPr lvl="1">
              <a:spcAft>
                <a:spcPts val="600"/>
              </a:spcAft>
            </a:pPr>
            <a:r>
              <a:rPr lang="en-US" dirty="0" smtClean="0"/>
              <a:t>The Human Rights Tribunal of Ontario is not bound by its own previous decisions - but, no reason to expect that the Human Rights Tribunal of Ontario will deviate from the analysis and conclusions of the </a:t>
            </a:r>
            <a:r>
              <a:rPr lang="en-US" i="1" dirty="0" smtClean="0"/>
              <a:t>Talos Decision</a:t>
            </a:r>
          </a:p>
          <a:p>
            <a:pPr lvl="1">
              <a:spcAft>
                <a:spcPts val="600"/>
              </a:spcAft>
            </a:pPr>
            <a:r>
              <a:rPr lang="en-US" dirty="0" smtClean="0"/>
              <a:t>The </a:t>
            </a:r>
            <a:r>
              <a:rPr lang="en-US" i="1" dirty="0" smtClean="0"/>
              <a:t>Talos Decision </a:t>
            </a:r>
            <a:r>
              <a:rPr lang="en-US" dirty="0" smtClean="0"/>
              <a:t>does not address long-term disability insurance, pension plans and superannuation funds - but, the analysis and conclusions of the </a:t>
            </a:r>
            <a:r>
              <a:rPr lang="en-US" i="1" dirty="0" smtClean="0"/>
              <a:t>Talos Decision</a:t>
            </a:r>
            <a:r>
              <a:rPr lang="en-US" dirty="0" smtClean="0"/>
              <a:t> may apply to such benefits as well </a:t>
            </a:r>
          </a:p>
          <a:p>
            <a:pPr>
              <a:spcAft>
                <a:spcPts val="600"/>
              </a:spcAft>
            </a:pPr>
            <a:endParaRPr lang="en-CA" dirty="0" smtClean="0"/>
          </a:p>
        </p:txBody>
      </p:sp>
      <p:sp>
        <p:nvSpPr>
          <p:cNvPr id="3" name="Title 2"/>
          <p:cNvSpPr>
            <a:spLocks noGrp="1"/>
          </p:cNvSpPr>
          <p:nvPr>
            <p:ph type="title"/>
          </p:nvPr>
        </p:nvSpPr>
        <p:spPr/>
        <p:txBody>
          <a:bodyPr/>
          <a:lstStyle/>
          <a:p>
            <a:r>
              <a:rPr lang="en-US" b="1" dirty="0"/>
              <a:t>3. Benefits Beyond Age 65 - the </a:t>
            </a:r>
            <a:r>
              <a:rPr lang="en-US" b="1" i="1" dirty="0"/>
              <a:t>Talos Decision</a:t>
            </a:r>
            <a:endParaRPr lang="en-GB" b="1" i="1" dirty="0"/>
          </a:p>
        </p:txBody>
      </p:sp>
    </p:spTree>
    <p:extLst>
      <p:ext uri="{BB962C8B-B14F-4D97-AF65-F5344CB8AC3E}">
        <p14:creationId xmlns:p14="http://schemas.microsoft.com/office/powerpoint/2010/main" val="3361640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Key takeaways</a:t>
            </a:r>
          </a:p>
          <a:p>
            <a:pPr lvl="1">
              <a:spcAft>
                <a:spcPts val="600"/>
              </a:spcAft>
            </a:pPr>
            <a:r>
              <a:rPr lang="en-US" dirty="0" smtClean="0"/>
              <a:t>Review </a:t>
            </a:r>
            <a:r>
              <a:rPr lang="en-US" dirty="0"/>
              <a:t>your group insurance benefit plans to see if they discriminate against employees after age </a:t>
            </a:r>
            <a:r>
              <a:rPr lang="en-US" dirty="0" smtClean="0"/>
              <a:t>65 </a:t>
            </a:r>
            <a:endParaRPr lang="en-US" dirty="0"/>
          </a:p>
          <a:p>
            <a:pPr lvl="1">
              <a:spcAft>
                <a:spcPts val="1200"/>
              </a:spcAft>
            </a:pPr>
            <a:r>
              <a:rPr lang="en-US" dirty="0"/>
              <a:t>Speak to your insurance carriers about continuing health, dental and life insurance benefits (and long-term disability insurance?) after age </a:t>
            </a:r>
            <a:r>
              <a:rPr lang="en-US" dirty="0" smtClean="0"/>
              <a:t>65 </a:t>
            </a:r>
            <a:endParaRPr lang="en-US" dirty="0"/>
          </a:p>
          <a:p>
            <a:pPr>
              <a:spcAft>
                <a:spcPts val="600"/>
              </a:spcAft>
            </a:pPr>
            <a:endParaRPr lang="en-CA" dirty="0" smtClean="0"/>
          </a:p>
        </p:txBody>
      </p:sp>
      <p:sp>
        <p:nvSpPr>
          <p:cNvPr id="3" name="Title 2"/>
          <p:cNvSpPr>
            <a:spLocks noGrp="1"/>
          </p:cNvSpPr>
          <p:nvPr>
            <p:ph type="title"/>
          </p:nvPr>
        </p:nvSpPr>
        <p:spPr/>
        <p:txBody>
          <a:bodyPr/>
          <a:lstStyle/>
          <a:p>
            <a:r>
              <a:rPr lang="en-US" b="1" dirty="0"/>
              <a:t>3. Benefits Beyond Age 65 - the </a:t>
            </a:r>
            <a:r>
              <a:rPr lang="en-US" b="1" i="1" dirty="0"/>
              <a:t>Talos Decision</a:t>
            </a:r>
            <a:endParaRPr lang="en-GB" b="1" i="1" dirty="0"/>
          </a:p>
        </p:txBody>
      </p:sp>
    </p:spTree>
    <p:extLst>
      <p:ext uri="{BB962C8B-B14F-4D97-AF65-F5344CB8AC3E}">
        <p14:creationId xmlns:p14="http://schemas.microsoft.com/office/powerpoint/2010/main" val="896979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smtClean="0"/>
              <a:t>Otherwise - termination </a:t>
            </a:r>
            <a:r>
              <a:rPr lang="en-US" dirty="0"/>
              <a:t>of </a:t>
            </a:r>
            <a:r>
              <a:rPr lang="en-US" dirty="0" smtClean="0"/>
              <a:t>benefits </a:t>
            </a:r>
            <a:r>
              <a:rPr lang="en-US" dirty="0"/>
              <a:t>(and long-term disability insurance?) at age 65 could result in employee damage claims arising from:</a:t>
            </a:r>
          </a:p>
          <a:p>
            <a:pPr lvl="1">
              <a:spcAft>
                <a:spcPts val="600"/>
              </a:spcAft>
            </a:pPr>
            <a:r>
              <a:rPr lang="en-US" dirty="0"/>
              <a:t>The termination of such benefits at age </a:t>
            </a:r>
            <a:r>
              <a:rPr lang="en-US" dirty="0" smtClean="0"/>
              <a:t>65</a:t>
            </a:r>
            <a:endParaRPr lang="en-US" dirty="0"/>
          </a:p>
          <a:p>
            <a:pPr lvl="1">
              <a:spcAft>
                <a:spcPts val="1200"/>
              </a:spcAft>
            </a:pPr>
            <a:r>
              <a:rPr lang="en-US" dirty="0"/>
              <a:t>The entitlements lost under each insurance or benefit plan as a result of the termination of such benefits at age 65, including health and dental expenses and life insurance </a:t>
            </a:r>
            <a:r>
              <a:rPr lang="en-US" dirty="0" smtClean="0"/>
              <a:t>proceeds</a:t>
            </a:r>
            <a:endParaRPr lang="en-US" dirty="0"/>
          </a:p>
          <a:p>
            <a:pPr>
              <a:spcAft>
                <a:spcPts val="600"/>
              </a:spcAft>
            </a:pPr>
            <a:r>
              <a:rPr lang="en-CA" dirty="0" smtClean="0"/>
              <a:t>Pay close attention to developments regarding the </a:t>
            </a:r>
            <a:r>
              <a:rPr lang="en-CA" i="1" dirty="0" smtClean="0"/>
              <a:t>Talos Decision</a:t>
            </a:r>
          </a:p>
          <a:p>
            <a:pPr lvl="1">
              <a:spcAft>
                <a:spcPts val="600"/>
              </a:spcAft>
            </a:pPr>
            <a:r>
              <a:rPr lang="en-CA" dirty="0" smtClean="0"/>
              <a:t>The </a:t>
            </a:r>
            <a:r>
              <a:rPr lang="en-CA" i="1" dirty="0" smtClean="0"/>
              <a:t>Talos Decision </a:t>
            </a:r>
            <a:r>
              <a:rPr lang="en-CA" dirty="0" smtClean="0"/>
              <a:t>may be reconsidered and/or judicially reviewed</a:t>
            </a:r>
          </a:p>
          <a:p>
            <a:pPr lvl="1">
              <a:spcAft>
                <a:spcPts val="600"/>
              </a:spcAft>
            </a:pPr>
            <a:r>
              <a:rPr lang="en-CA" dirty="0" smtClean="0"/>
              <a:t>The time to be proactive is now</a:t>
            </a:r>
          </a:p>
        </p:txBody>
      </p:sp>
      <p:sp>
        <p:nvSpPr>
          <p:cNvPr id="3" name="Title 2"/>
          <p:cNvSpPr>
            <a:spLocks noGrp="1"/>
          </p:cNvSpPr>
          <p:nvPr>
            <p:ph type="title"/>
          </p:nvPr>
        </p:nvSpPr>
        <p:spPr/>
        <p:txBody>
          <a:bodyPr/>
          <a:lstStyle/>
          <a:p>
            <a:r>
              <a:rPr lang="en-US" b="1" dirty="0"/>
              <a:t>3. Benefits Beyond Age 65 - the </a:t>
            </a:r>
            <a:r>
              <a:rPr lang="en-US" b="1" i="1" dirty="0"/>
              <a:t>Talos Decision</a:t>
            </a:r>
            <a:endParaRPr lang="en-GB" b="1" i="1" dirty="0"/>
          </a:p>
        </p:txBody>
      </p:sp>
    </p:spTree>
    <p:extLst>
      <p:ext uri="{BB962C8B-B14F-4D97-AF65-F5344CB8AC3E}">
        <p14:creationId xmlns:p14="http://schemas.microsoft.com/office/powerpoint/2010/main" val="793682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4</a:t>
            </a:r>
            <a:endParaRPr lang="en-CA" dirty="0"/>
          </a:p>
        </p:txBody>
      </p:sp>
      <p:sp>
        <p:nvSpPr>
          <p:cNvPr id="3" name="Title 2"/>
          <p:cNvSpPr>
            <a:spLocks noGrp="1"/>
          </p:cNvSpPr>
          <p:nvPr>
            <p:ph type="title"/>
          </p:nvPr>
        </p:nvSpPr>
        <p:spPr/>
        <p:txBody>
          <a:bodyPr/>
          <a:lstStyle/>
          <a:p>
            <a:pPr lvl="0">
              <a:lnSpc>
                <a:spcPct val="100000"/>
              </a:lnSpc>
              <a:spcBef>
                <a:spcPts val="0"/>
              </a:spcBef>
              <a:spcAft>
                <a:spcPts val="600"/>
              </a:spcAft>
              <a:defRPr/>
            </a:pPr>
            <a:r>
              <a:rPr lang="en-US" sz="3600" dirty="0"/>
              <a:t>Administrative Suspensions - the </a:t>
            </a:r>
            <a:r>
              <a:rPr lang="en-US" sz="3600" i="1" dirty="0" err="1"/>
              <a:t>Filice</a:t>
            </a:r>
            <a:r>
              <a:rPr lang="en-US" sz="3600" i="1" dirty="0"/>
              <a:t> Decision</a:t>
            </a:r>
          </a:p>
        </p:txBody>
      </p:sp>
    </p:spTree>
    <p:extLst>
      <p:ext uri="{BB962C8B-B14F-4D97-AF65-F5344CB8AC3E}">
        <p14:creationId xmlns:p14="http://schemas.microsoft.com/office/powerpoint/2010/main" val="1119844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Employers have an implied obligation to provide work and pay compensation to employees during the employment relationship</a:t>
            </a:r>
            <a:endParaRPr lang="en-CA" dirty="0"/>
          </a:p>
          <a:p>
            <a:pPr lvl="1">
              <a:spcAft>
                <a:spcPts val="600"/>
              </a:spcAft>
            </a:pPr>
            <a:r>
              <a:rPr lang="en-CA" dirty="0" smtClean="0"/>
              <a:t>Employers do not have an unfettered discretion to withhold work</a:t>
            </a:r>
          </a:p>
          <a:p>
            <a:pPr lvl="1">
              <a:spcAft>
                <a:spcPts val="1200"/>
              </a:spcAft>
            </a:pPr>
            <a:r>
              <a:rPr lang="en-CA" dirty="0" smtClean="0"/>
              <a:t>No </a:t>
            </a:r>
            <a:r>
              <a:rPr lang="en-CA" dirty="0"/>
              <a:t>employer is at liberty to withhold work from an employee either in bad faith or without </a:t>
            </a:r>
            <a:r>
              <a:rPr lang="en-CA" dirty="0" smtClean="0"/>
              <a:t>justification</a:t>
            </a:r>
          </a:p>
          <a:p>
            <a:pPr>
              <a:spcAft>
                <a:spcPts val="600"/>
              </a:spcAft>
            </a:pPr>
            <a:r>
              <a:rPr lang="en-CA" dirty="0" smtClean="0"/>
              <a:t>Withholding work can amount to constructive dismissal </a:t>
            </a:r>
          </a:p>
          <a:p>
            <a:pPr lvl="1">
              <a:spcAft>
                <a:spcPts val="600"/>
              </a:spcAft>
            </a:pPr>
            <a:r>
              <a:rPr lang="en-CA" dirty="0" smtClean="0"/>
              <a:t>The employer has breached a term of the employment contract</a:t>
            </a:r>
          </a:p>
          <a:p>
            <a:pPr lvl="1">
              <a:spcAft>
                <a:spcPts val="600"/>
              </a:spcAft>
            </a:pPr>
            <a:r>
              <a:rPr lang="en-CA" dirty="0" smtClean="0"/>
              <a:t>The breach is sufficiently serious such that a reasonable person would conclude that the employer no longer intends to be bound by the employment contract</a:t>
            </a:r>
          </a:p>
        </p:txBody>
      </p:sp>
      <p:sp>
        <p:nvSpPr>
          <p:cNvPr id="3" name="Title 2"/>
          <p:cNvSpPr>
            <a:spLocks noGrp="1"/>
          </p:cNvSpPr>
          <p:nvPr>
            <p:ph type="title"/>
          </p:nvPr>
        </p:nvSpPr>
        <p:spPr/>
        <p:txBody>
          <a:bodyPr/>
          <a:lstStyle/>
          <a:p>
            <a:r>
              <a:rPr lang="en-US" sz="2600" b="1" dirty="0" smtClean="0"/>
              <a:t>4. </a:t>
            </a:r>
            <a:r>
              <a:rPr lang="en-US" sz="2600" b="1" dirty="0"/>
              <a:t>Administrative Suspensions - the </a:t>
            </a:r>
            <a:r>
              <a:rPr lang="en-US" sz="2600" b="1" i="1" dirty="0" err="1"/>
              <a:t>Filice</a:t>
            </a:r>
            <a:r>
              <a:rPr lang="en-US" sz="2600" b="1" i="1" dirty="0"/>
              <a:t> Decision</a:t>
            </a:r>
            <a:endParaRPr lang="en-GB" sz="2600" b="1" i="1" dirty="0"/>
          </a:p>
        </p:txBody>
      </p:sp>
    </p:spTree>
    <p:extLst>
      <p:ext uri="{BB962C8B-B14F-4D97-AF65-F5344CB8AC3E}">
        <p14:creationId xmlns:p14="http://schemas.microsoft.com/office/powerpoint/2010/main" val="1144919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Disciplinary suspensions versus administrative suspensions</a:t>
            </a:r>
            <a:endParaRPr lang="en-CA" dirty="0"/>
          </a:p>
          <a:p>
            <a:pPr lvl="1">
              <a:spcAft>
                <a:spcPts val="600"/>
              </a:spcAft>
            </a:pPr>
            <a:r>
              <a:rPr lang="en-CA" dirty="0" smtClean="0"/>
              <a:t>A disciplinary suspension is intended to sanction employee misconduct</a:t>
            </a:r>
          </a:p>
          <a:p>
            <a:pPr lvl="1">
              <a:spcAft>
                <a:spcPts val="1200"/>
              </a:spcAft>
            </a:pPr>
            <a:r>
              <a:rPr lang="en-CA" dirty="0" smtClean="0"/>
              <a:t>An administrative suspension is imposed for business or administrative reasons - it is non-disciplinary</a:t>
            </a:r>
          </a:p>
          <a:p>
            <a:pPr>
              <a:spcAft>
                <a:spcPts val="1200"/>
              </a:spcAft>
            </a:pPr>
            <a:r>
              <a:rPr lang="en-CA" dirty="0" smtClean="0"/>
              <a:t>Administrative suspensions are frequently imposed in workplace investigations</a:t>
            </a:r>
          </a:p>
        </p:txBody>
      </p:sp>
      <p:sp>
        <p:nvSpPr>
          <p:cNvPr id="3" name="Title 2"/>
          <p:cNvSpPr>
            <a:spLocks noGrp="1"/>
          </p:cNvSpPr>
          <p:nvPr>
            <p:ph type="title"/>
          </p:nvPr>
        </p:nvSpPr>
        <p:spPr/>
        <p:txBody>
          <a:bodyPr/>
          <a:lstStyle/>
          <a:p>
            <a:r>
              <a:rPr lang="en-US" sz="2600" b="1" dirty="0" smtClean="0"/>
              <a:t>4. </a:t>
            </a:r>
            <a:r>
              <a:rPr lang="en-US" sz="2600" b="1" dirty="0"/>
              <a:t>Administrative Suspensions - the </a:t>
            </a:r>
            <a:r>
              <a:rPr lang="en-US" sz="2600" b="1" i="1" dirty="0" err="1"/>
              <a:t>Filice</a:t>
            </a:r>
            <a:r>
              <a:rPr lang="en-US" sz="2600" b="1" i="1" dirty="0"/>
              <a:t> Decision</a:t>
            </a:r>
            <a:endParaRPr lang="en-GB" sz="2600" b="1" i="1" dirty="0"/>
          </a:p>
        </p:txBody>
      </p:sp>
    </p:spTree>
    <p:extLst>
      <p:ext uri="{BB962C8B-B14F-4D97-AF65-F5344CB8AC3E}">
        <p14:creationId xmlns:p14="http://schemas.microsoft.com/office/powerpoint/2010/main" val="188653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i="1" dirty="0" err="1"/>
              <a:t>Filice</a:t>
            </a:r>
            <a:r>
              <a:rPr lang="en-CA" i="1" dirty="0"/>
              <a:t> v. Complex Services Inc</a:t>
            </a:r>
            <a:r>
              <a:rPr lang="en-CA" i="1" dirty="0" smtClean="0"/>
              <a:t>.</a:t>
            </a:r>
            <a:r>
              <a:rPr lang="en-CA" dirty="0" smtClean="0"/>
              <a:t> </a:t>
            </a:r>
          </a:p>
          <a:p>
            <a:pPr lvl="1">
              <a:spcAft>
                <a:spcPts val="600"/>
              </a:spcAft>
            </a:pPr>
            <a:r>
              <a:rPr lang="en-CA" dirty="0"/>
              <a:t>Mr. </a:t>
            </a:r>
            <a:r>
              <a:rPr lang="en-CA" dirty="0" err="1"/>
              <a:t>Filice</a:t>
            </a:r>
            <a:r>
              <a:rPr lang="en-CA" dirty="0"/>
              <a:t> was a Security Shift Supervisor </a:t>
            </a:r>
            <a:r>
              <a:rPr lang="en-CA" dirty="0" smtClean="0"/>
              <a:t>at </a:t>
            </a:r>
            <a:r>
              <a:rPr lang="en-CA" dirty="0"/>
              <a:t>a </a:t>
            </a:r>
            <a:r>
              <a:rPr lang="en-CA" dirty="0" smtClean="0"/>
              <a:t>casino</a:t>
            </a:r>
            <a:endParaRPr lang="en-CA" dirty="0"/>
          </a:p>
          <a:p>
            <a:pPr lvl="1">
              <a:spcAft>
                <a:spcPts val="600"/>
              </a:spcAft>
            </a:pPr>
            <a:r>
              <a:rPr lang="en-CA" dirty="0" smtClean="0"/>
              <a:t>Alcohol </a:t>
            </a:r>
            <a:r>
              <a:rPr lang="en-CA" dirty="0"/>
              <a:t>and Gaming Commission (AGCO) performed a routine audit of the casino’s lost and found logs and identified </a:t>
            </a:r>
            <a:r>
              <a:rPr lang="en-CA" dirty="0" smtClean="0"/>
              <a:t>discrepancies </a:t>
            </a:r>
            <a:r>
              <a:rPr lang="en-CA" dirty="0"/>
              <a:t>traced to Mr. </a:t>
            </a:r>
            <a:r>
              <a:rPr lang="en-CA" dirty="0" err="1" smtClean="0"/>
              <a:t>Filice</a:t>
            </a:r>
            <a:endParaRPr lang="en-CA" dirty="0"/>
          </a:p>
          <a:p>
            <a:pPr lvl="1">
              <a:spcAft>
                <a:spcPts val="600"/>
              </a:spcAft>
            </a:pPr>
            <a:r>
              <a:rPr lang="en-CA" dirty="0"/>
              <a:t>Mr. </a:t>
            </a:r>
            <a:r>
              <a:rPr lang="en-CA" dirty="0" err="1"/>
              <a:t>Filice</a:t>
            </a:r>
            <a:r>
              <a:rPr lang="en-CA" dirty="0"/>
              <a:t> </a:t>
            </a:r>
            <a:r>
              <a:rPr lang="en-CA" dirty="0" smtClean="0"/>
              <a:t>was informed that </a:t>
            </a:r>
            <a:r>
              <a:rPr lang="en-CA" dirty="0"/>
              <a:t>he was being investigated for theft in the workplace and being placed </a:t>
            </a:r>
            <a:r>
              <a:rPr lang="en-CA" dirty="0" smtClean="0"/>
              <a:t>on an administrative suspension </a:t>
            </a:r>
            <a:r>
              <a:rPr lang="en-CA" dirty="0"/>
              <a:t>without </a:t>
            </a:r>
            <a:r>
              <a:rPr lang="en-CA" dirty="0" smtClean="0"/>
              <a:t>pay</a:t>
            </a:r>
          </a:p>
          <a:p>
            <a:pPr lvl="1">
              <a:spcAft>
                <a:spcPts val="600"/>
              </a:spcAft>
            </a:pPr>
            <a:r>
              <a:rPr lang="en-CA" dirty="0" smtClean="0"/>
              <a:t>The unpaid suspension lasted 17 months</a:t>
            </a:r>
            <a:endParaRPr lang="en-CA" dirty="0"/>
          </a:p>
        </p:txBody>
      </p:sp>
      <p:sp>
        <p:nvSpPr>
          <p:cNvPr id="3" name="Title 2"/>
          <p:cNvSpPr>
            <a:spLocks noGrp="1"/>
          </p:cNvSpPr>
          <p:nvPr>
            <p:ph type="title"/>
          </p:nvPr>
        </p:nvSpPr>
        <p:spPr/>
        <p:txBody>
          <a:bodyPr/>
          <a:lstStyle/>
          <a:p>
            <a:r>
              <a:rPr lang="en-US" sz="2600" b="1" dirty="0" smtClean="0"/>
              <a:t>4. </a:t>
            </a:r>
            <a:r>
              <a:rPr lang="en-US" sz="2600" b="1" dirty="0"/>
              <a:t>Administrative Suspensions - the </a:t>
            </a:r>
            <a:r>
              <a:rPr lang="en-US" sz="2600" b="1" i="1" dirty="0" err="1"/>
              <a:t>Filice</a:t>
            </a:r>
            <a:r>
              <a:rPr lang="en-US" sz="2600" b="1" i="1" dirty="0"/>
              <a:t> Decision</a:t>
            </a:r>
            <a:endParaRPr lang="en-GB" sz="2600" b="1" i="1" dirty="0"/>
          </a:p>
        </p:txBody>
      </p:sp>
    </p:spTree>
    <p:extLst>
      <p:ext uri="{BB962C8B-B14F-4D97-AF65-F5344CB8AC3E}">
        <p14:creationId xmlns:p14="http://schemas.microsoft.com/office/powerpoint/2010/main" val="1933984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1</a:t>
            </a:r>
            <a:endParaRPr lang="en-CA" dirty="0"/>
          </a:p>
        </p:txBody>
      </p:sp>
      <p:sp>
        <p:nvSpPr>
          <p:cNvPr id="3" name="Title 2"/>
          <p:cNvSpPr>
            <a:spLocks noGrp="1"/>
          </p:cNvSpPr>
          <p:nvPr>
            <p:ph type="title"/>
          </p:nvPr>
        </p:nvSpPr>
        <p:spPr/>
        <p:txBody>
          <a:bodyPr/>
          <a:lstStyle/>
          <a:p>
            <a:pPr>
              <a:spcBef>
                <a:spcPts val="1200"/>
              </a:spcBef>
              <a:spcAft>
                <a:spcPts val="1200"/>
              </a:spcAft>
            </a:pPr>
            <a:r>
              <a:rPr lang="en-GB" sz="3600" i="1" dirty="0" smtClean="0"/>
              <a:t>Pay Transparency </a:t>
            </a:r>
            <a:r>
              <a:rPr lang="en-GB" sz="3600" i="1" dirty="0"/>
              <a:t>Act, 2018</a:t>
            </a:r>
            <a:endParaRPr lang="en-GB" sz="3600" dirty="0"/>
          </a:p>
        </p:txBody>
      </p:sp>
    </p:spTree>
    <p:extLst>
      <p:ext uri="{BB962C8B-B14F-4D97-AF65-F5344CB8AC3E}">
        <p14:creationId xmlns:p14="http://schemas.microsoft.com/office/powerpoint/2010/main" val="1082140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Did the administrative suspension amount to a constructive dismissal?</a:t>
            </a:r>
          </a:p>
          <a:p>
            <a:pPr lvl="1">
              <a:spcAft>
                <a:spcPts val="600"/>
              </a:spcAft>
            </a:pPr>
            <a:r>
              <a:rPr lang="en-CA" dirty="0" smtClean="0"/>
              <a:t>Employers have an implied right to suspend an employee administratively, provided the administrative suspension is justified</a:t>
            </a:r>
          </a:p>
          <a:p>
            <a:pPr lvl="2">
              <a:spcAft>
                <a:spcPts val="600"/>
              </a:spcAft>
            </a:pPr>
            <a:r>
              <a:rPr lang="en-CA" dirty="0" smtClean="0"/>
              <a:t>Is there </a:t>
            </a:r>
            <a:r>
              <a:rPr lang="en-CA" dirty="0"/>
              <a:t>a sufficient connection between the act with which the employee is charged and the kind of employment the employee </a:t>
            </a:r>
            <a:r>
              <a:rPr lang="en-CA" dirty="0" smtClean="0"/>
              <a:t>holds?</a:t>
            </a:r>
          </a:p>
          <a:p>
            <a:pPr lvl="2">
              <a:spcAft>
                <a:spcPts val="600"/>
              </a:spcAft>
            </a:pPr>
            <a:r>
              <a:rPr lang="en-CA" dirty="0" smtClean="0"/>
              <a:t>What is the </a:t>
            </a:r>
            <a:r>
              <a:rPr lang="en-CA" dirty="0"/>
              <a:t>actual nature of the </a:t>
            </a:r>
            <a:r>
              <a:rPr lang="en-CA" dirty="0" smtClean="0"/>
              <a:t>charges?</a:t>
            </a:r>
          </a:p>
          <a:p>
            <a:pPr lvl="2">
              <a:spcAft>
                <a:spcPts val="600"/>
              </a:spcAft>
            </a:pPr>
            <a:r>
              <a:rPr lang="en-CA" dirty="0" smtClean="0"/>
              <a:t>Are there reasonable </a:t>
            </a:r>
            <a:r>
              <a:rPr lang="en-CA" dirty="0"/>
              <a:t>grounds for believing that maintaining the employment relationship, even temporarily, would be prejudicial to the business or to the employer's </a:t>
            </a:r>
            <a:r>
              <a:rPr lang="en-CA" dirty="0" smtClean="0"/>
              <a:t>reputation?</a:t>
            </a:r>
          </a:p>
          <a:p>
            <a:pPr lvl="2">
              <a:spcAft>
                <a:spcPts val="600"/>
              </a:spcAft>
            </a:pPr>
            <a:r>
              <a:rPr lang="en-CA" dirty="0" smtClean="0"/>
              <a:t>Are there immediate </a:t>
            </a:r>
            <a:r>
              <a:rPr lang="en-CA" dirty="0"/>
              <a:t>and significant adverse effects that cannot practically be counteracted by other </a:t>
            </a:r>
            <a:r>
              <a:rPr lang="en-CA" dirty="0" smtClean="0"/>
              <a:t>measures?</a:t>
            </a:r>
          </a:p>
        </p:txBody>
      </p:sp>
      <p:sp>
        <p:nvSpPr>
          <p:cNvPr id="3" name="Title 2"/>
          <p:cNvSpPr>
            <a:spLocks noGrp="1"/>
          </p:cNvSpPr>
          <p:nvPr>
            <p:ph type="title"/>
          </p:nvPr>
        </p:nvSpPr>
        <p:spPr/>
        <p:txBody>
          <a:bodyPr/>
          <a:lstStyle/>
          <a:p>
            <a:r>
              <a:rPr lang="en-US" sz="2600" b="1" dirty="0" smtClean="0"/>
              <a:t>4. </a:t>
            </a:r>
            <a:r>
              <a:rPr lang="en-US" sz="2600" b="1" dirty="0"/>
              <a:t>Administrative Suspensions - the </a:t>
            </a:r>
            <a:r>
              <a:rPr lang="en-US" sz="2600" b="1" i="1" dirty="0" err="1"/>
              <a:t>Filice</a:t>
            </a:r>
            <a:r>
              <a:rPr lang="en-US" sz="2600" b="1" i="1" dirty="0"/>
              <a:t> Decision</a:t>
            </a:r>
            <a:endParaRPr lang="en-GB" sz="2600" b="1" i="1" dirty="0"/>
          </a:p>
        </p:txBody>
      </p:sp>
    </p:spTree>
    <p:extLst>
      <p:ext uri="{BB962C8B-B14F-4D97-AF65-F5344CB8AC3E}">
        <p14:creationId xmlns:p14="http://schemas.microsoft.com/office/powerpoint/2010/main" val="3752596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Did the administrative suspension amount to a constructive dismissal?</a:t>
            </a:r>
          </a:p>
          <a:p>
            <a:pPr lvl="1">
              <a:spcAft>
                <a:spcPts val="600"/>
              </a:spcAft>
            </a:pPr>
            <a:r>
              <a:rPr lang="en-CA" dirty="0" smtClean="0"/>
              <a:t>An administrative suspension was clearly justified in the circumstances</a:t>
            </a:r>
          </a:p>
          <a:p>
            <a:pPr lvl="1">
              <a:spcAft>
                <a:spcPts val="600"/>
              </a:spcAft>
            </a:pPr>
            <a:r>
              <a:rPr lang="en-CA" dirty="0" smtClean="0"/>
              <a:t>But - the administrative suspension should have been </a:t>
            </a:r>
            <a:r>
              <a:rPr lang="en-CA" i="1" dirty="0" smtClean="0"/>
              <a:t>with pay</a:t>
            </a:r>
          </a:p>
          <a:p>
            <a:pPr lvl="2">
              <a:spcAft>
                <a:spcPts val="600"/>
              </a:spcAft>
            </a:pPr>
            <a:r>
              <a:rPr lang="en-CA" dirty="0" smtClean="0"/>
              <a:t>Absent express language in the employment contract stipulating that any administrative suspension would be without pay, the employer must establish that an administrative suspension without pay is justified</a:t>
            </a:r>
          </a:p>
          <a:p>
            <a:pPr lvl="2">
              <a:spcAft>
                <a:spcPts val="600"/>
              </a:spcAft>
            </a:pPr>
            <a:r>
              <a:rPr lang="en-CA" dirty="0" smtClean="0"/>
              <a:t>Administrative suspensions without pay must be viewed as exceptional</a:t>
            </a:r>
          </a:p>
          <a:p>
            <a:pPr lvl="1">
              <a:spcAft>
                <a:spcPts val="600"/>
              </a:spcAft>
            </a:pPr>
            <a:r>
              <a:rPr lang="en-CA" dirty="0" smtClean="0"/>
              <a:t>The Court found that Mr. </a:t>
            </a:r>
            <a:r>
              <a:rPr lang="en-CA" dirty="0" err="1" smtClean="0"/>
              <a:t>Filice</a:t>
            </a:r>
            <a:r>
              <a:rPr lang="en-CA" dirty="0" smtClean="0"/>
              <a:t> was constructively dismissed and was entitled to damages for wrongful dismissal</a:t>
            </a:r>
          </a:p>
          <a:p>
            <a:pPr lvl="2">
              <a:spcAft>
                <a:spcPts val="600"/>
              </a:spcAft>
            </a:pPr>
            <a:endParaRPr lang="en-CA" dirty="0" smtClean="0"/>
          </a:p>
        </p:txBody>
      </p:sp>
      <p:sp>
        <p:nvSpPr>
          <p:cNvPr id="3" name="Title 2"/>
          <p:cNvSpPr>
            <a:spLocks noGrp="1"/>
          </p:cNvSpPr>
          <p:nvPr>
            <p:ph type="title"/>
          </p:nvPr>
        </p:nvSpPr>
        <p:spPr/>
        <p:txBody>
          <a:bodyPr/>
          <a:lstStyle/>
          <a:p>
            <a:r>
              <a:rPr lang="en-US" sz="2600" b="1" dirty="0" smtClean="0"/>
              <a:t>4. </a:t>
            </a:r>
            <a:r>
              <a:rPr lang="en-US" sz="2600" b="1" dirty="0"/>
              <a:t>Administrative Suspensions - the </a:t>
            </a:r>
            <a:r>
              <a:rPr lang="en-US" sz="2600" b="1" i="1" dirty="0" err="1"/>
              <a:t>Filice</a:t>
            </a:r>
            <a:r>
              <a:rPr lang="en-US" sz="2600" b="1" i="1" dirty="0"/>
              <a:t> Decision</a:t>
            </a:r>
            <a:endParaRPr lang="en-GB" sz="2600" b="1" i="1" dirty="0"/>
          </a:p>
        </p:txBody>
      </p:sp>
    </p:spTree>
    <p:extLst>
      <p:ext uri="{BB962C8B-B14F-4D97-AF65-F5344CB8AC3E}">
        <p14:creationId xmlns:p14="http://schemas.microsoft.com/office/powerpoint/2010/main" val="2819396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Key takeaways</a:t>
            </a:r>
          </a:p>
          <a:p>
            <a:pPr lvl="1">
              <a:spcAft>
                <a:spcPts val="600"/>
              </a:spcAft>
            </a:pPr>
            <a:r>
              <a:rPr lang="en-CA" dirty="0" smtClean="0"/>
              <a:t>Workplace policies should confirm right to suspend administratively in the course of a workplace investigation</a:t>
            </a:r>
            <a:endParaRPr lang="en-CA" dirty="0"/>
          </a:p>
          <a:p>
            <a:pPr lvl="1">
              <a:spcAft>
                <a:spcPts val="600"/>
              </a:spcAft>
            </a:pPr>
            <a:r>
              <a:rPr lang="en-CA" dirty="0" smtClean="0"/>
              <a:t>Employment </a:t>
            </a:r>
            <a:r>
              <a:rPr lang="en-CA" dirty="0"/>
              <a:t>contracts </a:t>
            </a:r>
            <a:r>
              <a:rPr lang="en-CA" dirty="0" smtClean="0"/>
              <a:t>should incorporate workplace policies by reference</a:t>
            </a:r>
            <a:r>
              <a:rPr lang="en-CA" dirty="0"/>
              <a:t>, or contain </a:t>
            </a:r>
            <a:r>
              <a:rPr lang="en-CA" dirty="0" smtClean="0"/>
              <a:t>stand-alone provisions regarding administrative suspensions</a:t>
            </a:r>
          </a:p>
          <a:p>
            <a:pPr lvl="1">
              <a:spcAft>
                <a:spcPts val="600"/>
              </a:spcAft>
            </a:pPr>
            <a:r>
              <a:rPr lang="en-CA" dirty="0"/>
              <a:t>Administrative suspensions should almost always be </a:t>
            </a:r>
            <a:r>
              <a:rPr lang="en-CA" i="1" dirty="0"/>
              <a:t>with pay</a:t>
            </a:r>
          </a:p>
          <a:p>
            <a:pPr lvl="1">
              <a:spcAft>
                <a:spcPts val="600"/>
              </a:spcAft>
            </a:pPr>
            <a:r>
              <a:rPr lang="en-CA" dirty="0"/>
              <a:t>Administrative suspensions should be reasonable in scope and duration</a:t>
            </a:r>
          </a:p>
          <a:p>
            <a:pPr lvl="1">
              <a:spcAft>
                <a:spcPts val="600"/>
              </a:spcAft>
            </a:pPr>
            <a:endParaRPr lang="en-CA" dirty="0"/>
          </a:p>
          <a:p>
            <a:pPr lvl="2">
              <a:spcAft>
                <a:spcPts val="600"/>
              </a:spcAft>
            </a:pPr>
            <a:endParaRPr lang="en-CA" dirty="0" smtClean="0"/>
          </a:p>
        </p:txBody>
      </p:sp>
      <p:sp>
        <p:nvSpPr>
          <p:cNvPr id="3" name="Title 2"/>
          <p:cNvSpPr>
            <a:spLocks noGrp="1"/>
          </p:cNvSpPr>
          <p:nvPr>
            <p:ph type="title"/>
          </p:nvPr>
        </p:nvSpPr>
        <p:spPr/>
        <p:txBody>
          <a:bodyPr/>
          <a:lstStyle/>
          <a:p>
            <a:r>
              <a:rPr lang="en-US" sz="2600" b="1" dirty="0" smtClean="0"/>
              <a:t>4. </a:t>
            </a:r>
            <a:r>
              <a:rPr lang="en-US" sz="2600" b="1" dirty="0"/>
              <a:t>Administrative Suspensions - the </a:t>
            </a:r>
            <a:r>
              <a:rPr lang="en-US" sz="2600" b="1" i="1" dirty="0" err="1"/>
              <a:t>Filice</a:t>
            </a:r>
            <a:r>
              <a:rPr lang="en-US" sz="2600" b="1" i="1" dirty="0"/>
              <a:t> Decision</a:t>
            </a:r>
            <a:endParaRPr lang="en-GB" sz="2600" b="1" i="1" dirty="0"/>
          </a:p>
        </p:txBody>
      </p:sp>
    </p:spTree>
    <p:extLst>
      <p:ext uri="{BB962C8B-B14F-4D97-AF65-F5344CB8AC3E}">
        <p14:creationId xmlns:p14="http://schemas.microsoft.com/office/powerpoint/2010/main" val="32862773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5</a:t>
            </a:r>
            <a:endParaRPr lang="en-CA" dirty="0"/>
          </a:p>
        </p:txBody>
      </p:sp>
      <p:sp>
        <p:nvSpPr>
          <p:cNvPr id="3" name="Title 2"/>
          <p:cNvSpPr>
            <a:spLocks noGrp="1"/>
          </p:cNvSpPr>
          <p:nvPr>
            <p:ph type="title"/>
          </p:nvPr>
        </p:nvSpPr>
        <p:spPr/>
        <p:txBody>
          <a:bodyPr/>
          <a:lstStyle/>
          <a:p>
            <a:pPr>
              <a:spcBef>
                <a:spcPts val="0"/>
              </a:spcBef>
              <a:spcAft>
                <a:spcPts val="600"/>
              </a:spcAft>
            </a:pPr>
            <a:r>
              <a:rPr lang="en-GB" sz="3600" dirty="0"/>
              <a:t>The Pot Thickens: Legalization of Cannabis</a:t>
            </a:r>
          </a:p>
        </p:txBody>
      </p:sp>
    </p:spTree>
    <p:extLst>
      <p:ext uri="{BB962C8B-B14F-4D97-AF65-F5344CB8AC3E}">
        <p14:creationId xmlns:p14="http://schemas.microsoft.com/office/powerpoint/2010/main" val="1355342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3"/>
            <p:extLst>
              <p:ext uri="{D42A27DB-BD31-4B8C-83A1-F6EECF244321}">
                <p14:modId xmlns:p14="http://schemas.microsoft.com/office/powerpoint/2010/main" val="2784170058"/>
              </p:ext>
            </p:extLst>
          </p:nvPr>
        </p:nvGraphicFramePr>
        <p:xfrm>
          <a:off x="450848" y="1874734"/>
          <a:ext cx="8244000" cy="460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b="1" dirty="0"/>
              <a:t>5</a:t>
            </a:r>
            <a:r>
              <a:rPr lang="en-US" b="1" dirty="0" smtClean="0"/>
              <a:t>. </a:t>
            </a:r>
            <a:r>
              <a:rPr lang="en-CA" b="1" dirty="0"/>
              <a:t>The Pot Thickens: Legalization of Cannabis</a:t>
            </a:r>
            <a:endParaRPr lang="en-GB" i="1" dirty="0"/>
          </a:p>
        </p:txBody>
      </p:sp>
    </p:spTree>
    <p:extLst>
      <p:ext uri="{BB962C8B-B14F-4D97-AF65-F5344CB8AC3E}">
        <p14:creationId xmlns:p14="http://schemas.microsoft.com/office/powerpoint/2010/main" val="3411420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3"/>
            <p:extLst>
              <p:ext uri="{D42A27DB-BD31-4B8C-83A1-F6EECF244321}">
                <p14:modId xmlns:p14="http://schemas.microsoft.com/office/powerpoint/2010/main" val="1396615714"/>
              </p:ext>
            </p:extLst>
          </p:nvPr>
        </p:nvGraphicFramePr>
        <p:xfrm>
          <a:off x="450848" y="1874734"/>
          <a:ext cx="8244000" cy="460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dirty="0"/>
          </a:p>
        </p:txBody>
      </p:sp>
    </p:spTree>
    <p:extLst>
      <p:ext uri="{BB962C8B-B14F-4D97-AF65-F5344CB8AC3E}">
        <p14:creationId xmlns:p14="http://schemas.microsoft.com/office/powerpoint/2010/main" val="2634164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3"/>
            <p:extLst>
              <p:ext uri="{D42A27DB-BD31-4B8C-83A1-F6EECF244321}">
                <p14:modId xmlns:p14="http://schemas.microsoft.com/office/powerpoint/2010/main" val="1697401266"/>
              </p:ext>
            </p:extLst>
          </p:nvPr>
        </p:nvGraphicFramePr>
        <p:xfrm>
          <a:off x="450848" y="1874734"/>
          <a:ext cx="8244000" cy="460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dirty="0"/>
          </a:p>
        </p:txBody>
      </p:sp>
    </p:spTree>
    <p:extLst>
      <p:ext uri="{BB962C8B-B14F-4D97-AF65-F5344CB8AC3E}">
        <p14:creationId xmlns:p14="http://schemas.microsoft.com/office/powerpoint/2010/main" val="312980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3"/>
            <p:extLst>
              <p:ext uri="{D42A27DB-BD31-4B8C-83A1-F6EECF244321}">
                <p14:modId xmlns:p14="http://schemas.microsoft.com/office/powerpoint/2010/main" val="463188795"/>
              </p:ext>
            </p:extLst>
          </p:nvPr>
        </p:nvGraphicFramePr>
        <p:xfrm>
          <a:off x="450848" y="1874734"/>
          <a:ext cx="8244000" cy="460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CA" b="1" dirty="0" smtClean="0"/>
              <a:t>5. </a:t>
            </a:r>
            <a:r>
              <a:rPr lang="en-CA" b="1" dirty="0"/>
              <a:t>The Pot Thickens: Legalization of Cannabis</a:t>
            </a:r>
            <a:endParaRPr lang="en-GB" dirty="0"/>
          </a:p>
        </p:txBody>
      </p:sp>
    </p:spTree>
    <p:extLst>
      <p:ext uri="{BB962C8B-B14F-4D97-AF65-F5344CB8AC3E}">
        <p14:creationId xmlns:p14="http://schemas.microsoft.com/office/powerpoint/2010/main" val="3692282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CA"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779067290"/>
              </p:ext>
            </p:extLst>
          </p:nvPr>
        </p:nvGraphicFramePr>
        <p:xfrm>
          <a:off x="450850" y="1874839"/>
          <a:ext cx="8243888"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4324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CA"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116098687"/>
              </p:ext>
            </p:extLst>
          </p:nvPr>
        </p:nvGraphicFramePr>
        <p:xfrm>
          <a:off x="450850" y="1874839"/>
          <a:ext cx="8243888"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820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smtClean="0"/>
              <a:t>Statistics to think about</a:t>
            </a:r>
          </a:p>
          <a:p>
            <a:pPr lvl="1">
              <a:spcAft>
                <a:spcPts val="600"/>
              </a:spcAft>
            </a:pPr>
            <a:r>
              <a:rPr lang="en-US" dirty="0" smtClean="0"/>
              <a:t>The difference in earnings between working men and women is 30%</a:t>
            </a:r>
          </a:p>
          <a:p>
            <a:pPr lvl="1">
              <a:spcAft>
                <a:spcPts val="600"/>
              </a:spcAft>
            </a:pPr>
            <a:r>
              <a:rPr lang="en-US" dirty="0" smtClean="0"/>
              <a:t>Women earn 74 cents on the dollar compared to men</a:t>
            </a:r>
          </a:p>
          <a:p>
            <a:pPr lvl="1">
              <a:spcAft>
                <a:spcPts val="600"/>
              </a:spcAft>
            </a:pPr>
            <a:r>
              <a:rPr lang="en-US" dirty="0" smtClean="0"/>
              <a:t>Women earn 13% less than men when paid on an hourly basis</a:t>
            </a:r>
          </a:p>
          <a:p>
            <a:pPr lvl="1">
              <a:spcAft>
                <a:spcPts val="600"/>
              </a:spcAft>
            </a:pPr>
            <a:r>
              <a:rPr lang="en-US" dirty="0" smtClean="0"/>
              <a:t>The gender wage gap has remained stagnant for the last decade</a:t>
            </a:r>
          </a:p>
          <a:p>
            <a:pPr lvl="1">
              <a:spcAft>
                <a:spcPts val="600"/>
              </a:spcAft>
            </a:pPr>
            <a:r>
              <a:rPr lang="en-US" dirty="0" smtClean="0"/>
              <a:t>The gender wage gap is worse for women of colour and indigenous women</a:t>
            </a:r>
            <a:endParaRPr lang="en-US" dirty="0"/>
          </a:p>
          <a:p>
            <a:endParaRPr lang="en-GB" b="1" dirty="0"/>
          </a:p>
        </p:txBody>
      </p:sp>
      <p:sp>
        <p:nvSpPr>
          <p:cNvPr id="3" name="Title 2"/>
          <p:cNvSpPr>
            <a:spLocks noGrp="1"/>
          </p:cNvSpPr>
          <p:nvPr>
            <p:ph type="title"/>
          </p:nvPr>
        </p:nvSpPr>
        <p:spPr/>
        <p:txBody>
          <a:bodyPr/>
          <a:lstStyle/>
          <a:p>
            <a:r>
              <a:rPr lang="en-GB" b="1" dirty="0" smtClean="0"/>
              <a:t>1. </a:t>
            </a:r>
            <a:r>
              <a:rPr lang="en-GB" b="1" i="1" dirty="0" smtClean="0"/>
              <a:t>Pay Transparency Act, 2018</a:t>
            </a:r>
            <a:endParaRPr lang="en-GB" b="1" dirty="0"/>
          </a:p>
        </p:txBody>
      </p:sp>
    </p:spTree>
    <p:extLst>
      <p:ext uri="{BB962C8B-B14F-4D97-AF65-F5344CB8AC3E}">
        <p14:creationId xmlns:p14="http://schemas.microsoft.com/office/powerpoint/2010/main" val="4009626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3"/>
            <p:extLst>
              <p:ext uri="{D42A27DB-BD31-4B8C-83A1-F6EECF244321}">
                <p14:modId xmlns:p14="http://schemas.microsoft.com/office/powerpoint/2010/main" val="3752666477"/>
              </p:ext>
            </p:extLst>
          </p:nvPr>
        </p:nvGraphicFramePr>
        <p:xfrm>
          <a:off x="450848" y="1874734"/>
          <a:ext cx="8244000" cy="460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dirty="0"/>
          </a:p>
        </p:txBody>
      </p:sp>
    </p:spTree>
    <p:extLst>
      <p:ext uri="{BB962C8B-B14F-4D97-AF65-F5344CB8AC3E}">
        <p14:creationId xmlns:p14="http://schemas.microsoft.com/office/powerpoint/2010/main" val="32287716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3"/>
            <p:extLst>
              <p:ext uri="{D42A27DB-BD31-4B8C-83A1-F6EECF244321}">
                <p14:modId xmlns:p14="http://schemas.microsoft.com/office/powerpoint/2010/main" val="2820322192"/>
              </p:ext>
            </p:extLst>
          </p:nvPr>
        </p:nvGraphicFramePr>
        <p:xfrm>
          <a:off x="450848" y="1874734"/>
          <a:ext cx="8244000" cy="460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dirty="0"/>
          </a:p>
        </p:txBody>
      </p:sp>
    </p:spTree>
    <p:extLst>
      <p:ext uri="{BB962C8B-B14F-4D97-AF65-F5344CB8AC3E}">
        <p14:creationId xmlns:p14="http://schemas.microsoft.com/office/powerpoint/2010/main" val="243493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Background</a:t>
            </a:r>
          </a:p>
          <a:p>
            <a:pPr lvl="1">
              <a:spcAft>
                <a:spcPts val="600"/>
              </a:spcAft>
            </a:pPr>
            <a:r>
              <a:rPr lang="en-CA" dirty="0"/>
              <a:t>July 2001: </a:t>
            </a:r>
            <a:r>
              <a:rPr lang="en-CA" dirty="0" smtClean="0"/>
              <a:t>Cannabis </a:t>
            </a:r>
            <a:r>
              <a:rPr lang="en-CA" dirty="0"/>
              <a:t>for medical purposes becomes legal in Canada with a prescription from an authorized health care </a:t>
            </a:r>
            <a:r>
              <a:rPr lang="en-CA" dirty="0" smtClean="0"/>
              <a:t>practitioner</a:t>
            </a:r>
          </a:p>
          <a:p>
            <a:pPr lvl="1">
              <a:spcAft>
                <a:spcPts val="600"/>
              </a:spcAft>
            </a:pPr>
            <a:r>
              <a:rPr lang="en-CA" dirty="0" smtClean="0"/>
              <a:t>April </a:t>
            </a:r>
            <a:r>
              <a:rPr lang="en-CA" dirty="0"/>
              <a:t>2017: Government of Canada tables Bill C-45 </a:t>
            </a:r>
            <a:r>
              <a:rPr lang="en-CA" dirty="0" smtClean="0"/>
              <a:t>that would legalize </a:t>
            </a:r>
            <a:r>
              <a:rPr lang="en-CA" dirty="0"/>
              <a:t>and regulate both medical and non-medical </a:t>
            </a:r>
            <a:r>
              <a:rPr lang="en-CA" dirty="0" smtClean="0"/>
              <a:t>cannabis </a:t>
            </a:r>
            <a:r>
              <a:rPr lang="en-CA" dirty="0"/>
              <a:t>across </a:t>
            </a:r>
            <a:r>
              <a:rPr lang="en-CA" dirty="0" smtClean="0"/>
              <a:t>Canada</a:t>
            </a:r>
          </a:p>
          <a:p>
            <a:pPr lvl="1">
              <a:spcAft>
                <a:spcPts val="600"/>
              </a:spcAft>
            </a:pPr>
            <a:r>
              <a:rPr lang="en-CA" dirty="0" smtClean="0"/>
              <a:t>June </a:t>
            </a:r>
            <a:r>
              <a:rPr lang="en-CA" dirty="0"/>
              <a:t>21, 2018: </a:t>
            </a:r>
            <a:r>
              <a:rPr lang="en-CA" dirty="0" smtClean="0"/>
              <a:t>The </a:t>
            </a:r>
            <a:r>
              <a:rPr lang="en-CA" i="1" dirty="0"/>
              <a:t>Cannabis Act </a:t>
            </a:r>
            <a:r>
              <a:rPr lang="en-CA" i="1" dirty="0" smtClean="0"/>
              <a:t>(Canada) </a:t>
            </a:r>
            <a:r>
              <a:rPr lang="en-CA" dirty="0" smtClean="0"/>
              <a:t>receives </a:t>
            </a:r>
            <a:r>
              <a:rPr lang="en-CA" dirty="0"/>
              <a:t>Royal </a:t>
            </a:r>
            <a:r>
              <a:rPr lang="en-CA" dirty="0" smtClean="0"/>
              <a:t>Assent</a:t>
            </a:r>
          </a:p>
          <a:p>
            <a:pPr lvl="1">
              <a:spcAft>
                <a:spcPts val="600"/>
              </a:spcAft>
            </a:pPr>
            <a:r>
              <a:rPr lang="en-CA" dirty="0" smtClean="0"/>
              <a:t>October </a:t>
            </a:r>
            <a:r>
              <a:rPr lang="en-CA" dirty="0"/>
              <a:t>17, 2018: </a:t>
            </a:r>
            <a:r>
              <a:rPr lang="en-CA" dirty="0" smtClean="0"/>
              <a:t>The </a:t>
            </a:r>
            <a:r>
              <a:rPr lang="en-CA" i="1" dirty="0"/>
              <a:t>Cannabis Act  </a:t>
            </a:r>
            <a:r>
              <a:rPr lang="en-CA" i="1" dirty="0" smtClean="0"/>
              <a:t>(Canada) </a:t>
            </a:r>
            <a:r>
              <a:rPr lang="en-CA" dirty="0" smtClean="0"/>
              <a:t>comes into </a:t>
            </a:r>
            <a:r>
              <a:rPr lang="en-CA" dirty="0"/>
              <a:t>effect, legalizing the purchase, possession and consumption of both medical and non-medical </a:t>
            </a:r>
            <a:r>
              <a:rPr lang="en-CA" dirty="0" smtClean="0"/>
              <a:t>cannabis</a:t>
            </a:r>
            <a:endParaRPr lang="en-CA" dirty="0"/>
          </a:p>
          <a:p>
            <a:pPr lvl="1">
              <a:spcAft>
                <a:spcPts val="600"/>
              </a:spcAft>
            </a:pPr>
            <a:endParaRPr lang="en-CA" dirty="0"/>
          </a:p>
          <a:p>
            <a:pPr lvl="2">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2192148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The </a:t>
            </a:r>
            <a:r>
              <a:rPr lang="en-CA" i="1" dirty="0" smtClean="0"/>
              <a:t>Cannabis Act (Canada)</a:t>
            </a:r>
          </a:p>
          <a:p>
            <a:pPr lvl="1">
              <a:spcAft>
                <a:spcPts val="600"/>
              </a:spcAft>
            </a:pPr>
            <a:r>
              <a:rPr lang="en-CA" dirty="0" smtClean="0"/>
              <a:t>Allows </a:t>
            </a:r>
            <a:r>
              <a:rPr lang="en-CA" dirty="0"/>
              <a:t>adults to possess up to 30 grams of legally-produced cannabis</a:t>
            </a:r>
          </a:p>
          <a:p>
            <a:pPr lvl="1">
              <a:spcAft>
                <a:spcPts val="600"/>
              </a:spcAft>
            </a:pPr>
            <a:r>
              <a:rPr lang="en-CA" dirty="0" smtClean="0"/>
              <a:t>Allows </a:t>
            </a:r>
            <a:r>
              <a:rPr lang="en-CA" dirty="0"/>
              <a:t>adults to grow up to 4 cannabis plants per household</a:t>
            </a:r>
          </a:p>
          <a:p>
            <a:pPr lvl="1">
              <a:spcAft>
                <a:spcPts val="600"/>
              </a:spcAft>
            </a:pPr>
            <a:r>
              <a:rPr lang="en-CA" dirty="0" smtClean="0"/>
              <a:t>Sets </a:t>
            </a:r>
            <a:r>
              <a:rPr lang="en-CA" dirty="0"/>
              <a:t>the minimum age for purchase and use at 18, with the option for provinces to increase the age limit</a:t>
            </a:r>
          </a:p>
          <a:p>
            <a:pPr lvl="1">
              <a:spcAft>
                <a:spcPts val="600"/>
              </a:spcAft>
            </a:pPr>
            <a:r>
              <a:rPr lang="en-CA" dirty="0" smtClean="0"/>
              <a:t>Establishes </a:t>
            </a:r>
            <a:r>
              <a:rPr lang="en-CA" dirty="0"/>
              <a:t>a regulatory regime for the licensed production, distribution and sale of cannabis</a:t>
            </a:r>
          </a:p>
          <a:p>
            <a:pPr lvl="1">
              <a:spcAft>
                <a:spcPts val="600"/>
              </a:spcAft>
            </a:pPr>
            <a:r>
              <a:rPr lang="en-CA" dirty="0" smtClean="0"/>
              <a:t>Establishes </a:t>
            </a:r>
            <a:r>
              <a:rPr lang="en-CA" dirty="0"/>
              <a:t>drug-impaired driving laws</a:t>
            </a:r>
          </a:p>
          <a:p>
            <a:pPr lvl="1">
              <a:spcAft>
                <a:spcPts val="600"/>
              </a:spcAft>
            </a:pPr>
            <a:endParaRPr lang="en-CA" dirty="0"/>
          </a:p>
          <a:p>
            <a:pPr lvl="2">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30938576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Ontario Bill 174 - </a:t>
            </a:r>
            <a:r>
              <a:rPr lang="en-CA" i="1" dirty="0" smtClean="0"/>
              <a:t>Cannabis, Smoke-Free Ontario and Road Safety Statute Law Amendment Act, 2017</a:t>
            </a:r>
          </a:p>
          <a:p>
            <a:pPr lvl="1">
              <a:spcAft>
                <a:spcPts val="600"/>
              </a:spcAft>
            </a:pPr>
            <a:r>
              <a:rPr lang="en-CA" dirty="0" smtClean="0"/>
              <a:t>Received Royal Assent on December 12, 2017</a:t>
            </a:r>
          </a:p>
          <a:p>
            <a:pPr lvl="1">
              <a:spcAft>
                <a:spcPts val="600"/>
              </a:spcAft>
            </a:pPr>
            <a:r>
              <a:rPr lang="en-CA" dirty="0" smtClean="0"/>
              <a:t>Introduced the Ontario </a:t>
            </a:r>
            <a:r>
              <a:rPr lang="en-CA" i="1" dirty="0" smtClean="0"/>
              <a:t>Cannabis Act, 2017</a:t>
            </a:r>
          </a:p>
          <a:p>
            <a:pPr lvl="2">
              <a:spcAft>
                <a:spcPts val="600"/>
              </a:spcAft>
            </a:pPr>
            <a:r>
              <a:rPr lang="en-CA" dirty="0" smtClean="0"/>
              <a:t>Permitted consumption of recreational cannabis in a private dwelling only</a:t>
            </a:r>
          </a:p>
          <a:p>
            <a:pPr lvl="2">
              <a:spcAft>
                <a:spcPts val="600"/>
              </a:spcAft>
            </a:pPr>
            <a:r>
              <a:rPr lang="en-CA" dirty="0" smtClean="0"/>
              <a:t>Prohibited consumption of recreational cannabis in:</a:t>
            </a:r>
          </a:p>
          <a:p>
            <a:pPr lvl="3">
              <a:spcAft>
                <a:spcPts val="600"/>
              </a:spcAft>
            </a:pPr>
            <a:r>
              <a:rPr lang="en-CA" dirty="0" smtClean="0"/>
              <a:t>A public place</a:t>
            </a:r>
          </a:p>
          <a:p>
            <a:pPr lvl="3">
              <a:spcAft>
                <a:spcPts val="600"/>
              </a:spcAft>
            </a:pPr>
            <a:r>
              <a:rPr lang="en-CA" dirty="0" smtClean="0"/>
              <a:t>A workplace</a:t>
            </a:r>
          </a:p>
          <a:p>
            <a:pPr lvl="3">
              <a:spcAft>
                <a:spcPts val="600"/>
              </a:spcAft>
            </a:pPr>
            <a:r>
              <a:rPr lang="en-CA" dirty="0" smtClean="0"/>
              <a:t>A vehicle or boat</a:t>
            </a:r>
          </a:p>
          <a:p>
            <a:pPr lvl="1">
              <a:spcAft>
                <a:spcPts val="600"/>
              </a:spcAft>
            </a:pPr>
            <a:endParaRPr lang="en-CA" dirty="0"/>
          </a:p>
          <a:p>
            <a:pPr lvl="1">
              <a:spcAft>
                <a:spcPts val="600"/>
              </a:spcAft>
            </a:pPr>
            <a:endParaRPr lang="en-CA" dirty="0"/>
          </a:p>
          <a:p>
            <a:pPr lvl="2">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1841440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Ontario Bill 36 - </a:t>
            </a:r>
            <a:r>
              <a:rPr lang="en-CA" i="1" dirty="0"/>
              <a:t>Cannabis Statute Law Amendment Act, 2018</a:t>
            </a:r>
            <a:endParaRPr lang="en-CA" dirty="0" smtClean="0"/>
          </a:p>
          <a:p>
            <a:pPr lvl="1">
              <a:spcAft>
                <a:spcPts val="600"/>
              </a:spcAft>
            </a:pPr>
            <a:r>
              <a:rPr lang="en-CA" dirty="0" smtClean="0"/>
              <a:t>Introduced on September 27, 2018</a:t>
            </a:r>
          </a:p>
          <a:p>
            <a:pPr lvl="1">
              <a:spcAft>
                <a:spcPts val="600"/>
              </a:spcAft>
            </a:pPr>
            <a:r>
              <a:rPr lang="en-CA" dirty="0" smtClean="0"/>
              <a:t>Amends the Ontario </a:t>
            </a:r>
            <a:r>
              <a:rPr lang="en-CA" i="1" dirty="0" smtClean="0"/>
              <a:t>Cannabis Act, 2017</a:t>
            </a:r>
          </a:p>
          <a:p>
            <a:pPr lvl="2">
              <a:spcAft>
                <a:spcPts val="600"/>
              </a:spcAft>
            </a:pPr>
            <a:r>
              <a:rPr lang="en-CA" dirty="0" smtClean="0"/>
              <a:t>Repeals prohibitions on places where recreational cannabis can be consumed (e.g. public places, workplaces, etc.)</a:t>
            </a:r>
          </a:p>
          <a:p>
            <a:pPr lvl="2">
              <a:spcAft>
                <a:spcPts val="600"/>
              </a:spcAft>
            </a:pPr>
            <a:r>
              <a:rPr lang="en-CA" dirty="0" smtClean="0"/>
              <a:t>Permits consumption of recreational cannabis in private residences and public places where smoking is permitted (e.g. sidewalks, parks, etc.)</a:t>
            </a:r>
          </a:p>
          <a:p>
            <a:pPr lvl="2">
              <a:spcAft>
                <a:spcPts val="600"/>
              </a:spcAft>
            </a:pPr>
            <a:r>
              <a:rPr lang="en-CA" dirty="0" smtClean="0"/>
              <a:t>Prohibitions now similar to </a:t>
            </a:r>
            <a:r>
              <a:rPr lang="en-CA" i="1" dirty="0" smtClean="0"/>
              <a:t>Smoke-Free Ontario Act, 2017 </a:t>
            </a:r>
            <a:endParaRPr lang="en-CA" dirty="0"/>
          </a:p>
          <a:p>
            <a:pPr lvl="3">
              <a:spcAft>
                <a:spcPts val="600"/>
              </a:spcAft>
            </a:pPr>
            <a:r>
              <a:rPr lang="en-CA" dirty="0" smtClean="0"/>
              <a:t>Cannot smoke or hold lighted cannabis in an enclosed public place or an enclosed workplace</a:t>
            </a:r>
          </a:p>
          <a:p>
            <a:pPr lvl="3">
              <a:spcAft>
                <a:spcPts val="600"/>
              </a:spcAft>
            </a:pPr>
            <a:r>
              <a:rPr lang="en-CA" dirty="0" smtClean="0"/>
              <a:t>Cannot consume cannabis in vehicles and boats</a:t>
            </a:r>
          </a:p>
          <a:p>
            <a:pPr lvl="3">
              <a:spcAft>
                <a:spcPts val="600"/>
              </a:spcAft>
            </a:pPr>
            <a:endParaRPr lang="en-CA" i="1" dirty="0"/>
          </a:p>
          <a:p>
            <a:pPr lvl="2">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3262914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Know your rights as an employer</a:t>
            </a:r>
          </a:p>
          <a:p>
            <a:pPr lvl="1">
              <a:spcAft>
                <a:spcPts val="600"/>
              </a:spcAft>
            </a:pPr>
            <a:r>
              <a:rPr lang="en-US" dirty="0"/>
              <a:t>There is no “absolute right” to use </a:t>
            </a:r>
            <a:r>
              <a:rPr lang="en-US" dirty="0" smtClean="0"/>
              <a:t>cannabis </a:t>
            </a:r>
            <a:r>
              <a:rPr lang="en-US" dirty="0"/>
              <a:t>at work, regardless of whether it is medical</a:t>
            </a:r>
          </a:p>
          <a:p>
            <a:pPr lvl="2">
              <a:spcAft>
                <a:spcPts val="1200"/>
              </a:spcAft>
            </a:pPr>
            <a:r>
              <a:rPr lang="en-US" i="1" dirty="0"/>
              <a:t>Aitchison v L &amp; L Painting and Decorating Ltd</a:t>
            </a:r>
            <a:r>
              <a:rPr lang="en-US" i="1" dirty="0" smtClean="0"/>
              <a:t>.</a:t>
            </a:r>
            <a:endParaRPr lang="en-CA" i="1" dirty="0"/>
          </a:p>
          <a:p>
            <a:pPr lvl="1">
              <a:spcAft>
                <a:spcPts val="1200"/>
              </a:spcAft>
            </a:pPr>
            <a:r>
              <a:rPr lang="en-US" dirty="0" smtClean="0"/>
              <a:t>Despite </a:t>
            </a:r>
            <a:r>
              <a:rPr lang="en-US" dirty="0"/>
              <a:t>the legalization of </a:t>
            </a:r>
            <a:r>
              <a:rPr lang="en-US" dirty="0" smtClean="0"/>
              <a:t>cannabis, </a:t>
            </a:r>
            <a:r>
              <a:rPr lang="en-US" dirty="0"/>
              <a:t>employers retain the right to set rules regarding the use and possession of </a:t>
            </a:r>
            <a:r>
              <a:rPr lang="en-US" dirty="0" smtClean="0"/>
              <a:t>cannabis </a:t>
            </a:r>
            <a:r>
              <a:rPr lang="en-US" dirty="0"/>
              <a:t>in the </a:t>
            </a:r>
            <a:r>
              <a:rPr lang="en-US" dirty="0" smtClean="0"/>
              <a:t>workplace</a:t>
            </a:r>
          </a:p>
          <a:p>
            <a:pPr lvl="1">
              <a:spcAft>
                <a:spcPts val="600"/>
              </a:spcAft>
            </a:pPr>
            <a:r>
              <a:rPr lang="en-US" dirty="0" smtClean="0"/>
              <a:t>Rules are even more important now with the anticipated repeal of the consumption prohibitions under Ontario Bill 174</a:t>
            </a:r>
          </a:p>
          <a:p>
            <a:pPr lvl="2">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28511053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Introduce or update written workplace policies that govern the possession and consumption of cannabis in the workplace</a:t>
            </a:r>
          </a:p>
          <a:p>
            <a:pPr lvl="1">
              <a:spcAft>
                <a:spcPts val="600"/>
              </a:spcAft>
            </a:pPr>
            <a:r>
              <a:rPr lang="en-US" dirty="0"/>
              <a:t>Drug and Alcohol Policy</a:t>
            </a:r>
          </a:p>
          <a:p>
            <a:pPr lvl="1">
              <a:spcAft>
                <a:spcPts val="600"/>
              </a:spcAft>
            </a:pPr>
            <a:r>
              <a:rPr lang="en-US" dirty="0"/>
              <a:t>Health and Safety Policy</a:t>
            </a:r>
          </a:p>
          <a:p>
            <a:pPr lvl="1">
              <a:spcAft>
                <a:spcPts val="600"/>
              </a:spcAft>
            </a:pPr>
            <a:r>
              <a:rPr lang="en-US" dirty="0" smtClean="0"/>
              <a:t>Scent-Free Workplace Policy</a:t>
            </a:r>
          </a:p>
          <a:p>
            <a:pPr lvl="1">
              <a:spcAft>
                <a:spcPts val="1200"/>
              </a:spcAft>
            </a:pPr>
            <a:r>
              <a:rPr lang="en-US" dirty="0" smtClean="0"/>
              <a:t>Smoke-Free Policy</a:t>
            </a:r>
          </a:p>
          <a:p>
            <a:pPr marL="270000" lvl="1">
              <a:spcAft>
                <a:spcPts val="600"/>
              </a:spcAft>
              <a:buFont typeface="Wingdings 2" panose="05020102010507070707" pitchFamily="18" charset="2"/>
              <a:buChar char=""/>
            </a:pPr>
            <a:r>
              <a:rPr lang="en-US" dirty="0"/>
              <a:t>Consider tensions between workplace health and safety, employee human rights (including the duty to accommodate) and employee privacy rights</a:t>
            </a:r>
          </a:p>
          <a:p>
            <a:pPr>
              <a:spcAft>
                <a:spcPts val="600"/>
              </a:spcAft>
            </a:pPr>
            <a:endParaRPr lang="en-US" dirty="0"/>
          </a:p>
          <a:p>
            <a:pPr lvl="1">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359989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Introduce or update written workplace policies that govern the possession and consumption of cannabis in the workplace</a:t>
            </a:r>
          </a:p>
          <a:p>
            <a:pPr lvl="1">
              <a:spcAft>
                <a:spcPts val="600"/>
              </a:spcAft>
            </a:pPr>
            <a:r>
              <a:rPr lang="en-US" dirty="0" smtClean="0"/>
              <a:t>These policies should:</a:t>
            </a:r>
          </a:p>
          <a:p>
            <a:pPr lvl="2">
              <a:spcAft>
                <a:spcPts val="600"/>
              </a:spcAft>
            </a:pPr>
            <a:r>
              <a:rPr lang="en-US" dirty="0" smtClean="0"/>
              <a:t>Impose </a:t>
            </a:r>
            <a:r>
              <a:rPr lang="en-US" dirty="0"/>
              <a:t>rules about use, impairment and possession while at work</a:t>
            </a:r>
          </a:p>
          <a:p>
            <a:pPr lvl="2">
              <a:spcAft>
                <a:spcPts val="600"/>
              </a:spcAft>
            </a:pPr>
            <a:r>
              <a:rPr lang="en-US" dirty="0" smtClean="0"/>
              <a:t>Focus </a:t>
            </a:r>
            <a:r>
              <a:rPr lang="en-US" dirty="0"/>
              <a:t>on “fitness for duty” rather than the substance responsible</a:t>
            </a:r>
          </a:p>
          <a:p>
            <a:pPr lvl="2">
              <a:spcAft>
                <a:spcPts val="600"/>
              </a:spcAft>
            </a:pPr>
            <a:r>
              <a:rPr lang="en-US" dirty="0" smtClean="0"/>
              <a:t>Distinguish </a:t>
            </a:r>
            <a:r>
              <a:rPr lang="en-US" dirty="0"/>
              <a:t>between medical and non-medical use</a:t>
            </a:r>
          </a:p>
          <a:p>
            <a:pPr lvl="2">
              <a:spcAft>
                <a:spcPts val="600"/>
              </a:spcAft>
            </a:pPr>
            <a:r>
              <a:rPr lang="en-US" dirty="0" smtClean="0"/>
              <a:t>Provide </a:t>
            </a:r>
            <a:r>
              <a:rPr lang="en-US" dirty="0"/>
              <a:t>for disability-based </a:t>
            </a:r>
            <a:r>
              <a:rPr lang="en-US" dirty="0" smtClean="0"/>
              <a:t>accommodation</a:t>
            </a:r>
          </a:p>
          <a:p>
            <a:pPr lvl="2">
              <a:spcAft>
                <a:spcPts val="600"/>
              </a:spcAft>
              <a:buSzPct val="100000"/>
              <a:buFont typeface="Arial"/>
              <a:buChar char="–"/>
            </a:pPr>
            <a:r>
              <a:rPr lang="en-CA" dirty="0" smtClean="0"/>
              <a:t>Implement </a:t>
            </a:r>
            <a:r>
              <a:rPr lang="en-CA" dirty="0"/>
              <a:t>reporting requirements if ability to work safely is impaired</a:t>
            </a:r>
          </a:p>
          <a:p>
            <a:pPr lvl="2">
              <a:buSzPct val="100000"/>
              <a:buFont typeface="Arial"/>
              <a:buChar char="–"/>
            </a:pPr>
            <a:r>
              <a:rPr lang="en-CA" dirty="0" smtClean="0"/>
              <a:t>Consider </a:t>
            </a:r>
            <a:r>
              <a:rPr lang="en-CA" dirty="0"/>
              <a:t>proactive disclosure requirements </a:t>
            </a:r>
            <a:endParaRPr lang="en-US" dirty="0"/>
          </a:p>
          <a:p>
            <a:pPr lvl="2">
              <a:spcAft>
                <a:spcPts val="600"/>
              </a:spcAft>
            </a:pPr>
            <a:endParaRPr lang="en-US" dirty="0" smtClean="0"/>
          </a:p>
          <a:p>
            <a:pPr>
              <a:spcAft>
                <a:spcPts val="600"/>
              </a:spcAft>
            </a:pPr>
            <a:endParaRPr lang="en-US" dirty="0"/>
          </a:p>
          <a:p>
            <a:pPr lvl="1">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569320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Introduce or update written workplace policies that govern the possession and consumption of cannabis in the workplace</a:t>
            </a:r>
          </a:p>
          <a:p>
            <a:pPr lvl="1">
              <a:spcAft>
                <a:spcPts val="600"/>
              </a:spcAft>
            </a:pPr>
            <a:r>
              <a:rPr lang="en-US" dirty="0" smtClean="0"/>
              <a:t>These policies should:</a:t>
            </a:r>
          </a:p>
          <a:p>
            <a:pPr lvl="2">
              <a:spcAft>
                <a:spcPts val="600"/>
              </a:spcAft>
            </a:pPr>
            <a:r>
              <a:rPr lang="en-US" dirty="0" smtClean="0"/>
              <a:t>Implement </a:t>
            </a:r>
            <a:r>
              <a:rPr lang="en-US" dirty="0"/>
              <a:t>a method for assessing impairment</a:t>
            </a:r>
          </a:p>
          <a:p>
            <a:pPr lvl="2">
              <a:spcAft>
                <a:spcPts val="600"/>
              </a:spcAft>
            </a:pPr>
            <a:r>
              <a:rPr lang="en-US" dirty="0" smtClean="0"/>
              <a:t>Outline </a:t>
            </a:r>
            <a:r>
              <a:rPr lang="en-US" dirty="0"/>
              <a:t>when drug testing may be </a:t>
            </a:r>
            <a:r>
              <a:rPr lang="en-US" dirty="0" smtClean="0"/>
              <a:t>conducted</a:t>
            </a:r>
          </a:p>
          <a:p>
            <a:pPr lvl="2">
              <a:spcAft>
                <a:spcPts val="600"/>
              </a:spcAft>
            </a:pPr>
            <a:r>
              <a:rPr lang="en-US" dirty="0"/>
              <a:t>I</a:t>
            </a:r>
            <a:r>
              <a:rPr lang="en-US" dirty="0" smtClean="0"/>
              <a:t>mpose </a:t>
            </a:r>
            <a:r>
              <a:rPr lang="en-US" dirty="0"/>
              <a:t>disciplinary consequences for breaching policy</a:t>
            </a:r>
          </a:p>
          <a:p>
            <a:pPr lvl="2">
              <a:spcAft>
                <a:spcPts val="600"/>
              </a:spcAft>
            </a:pPr>
            <a:r>
              <a:rPr lang="en-US" dirty="0" smtClean="0"/>
              <a:t>Address </a:t>
            </a:r>
            <a:r>
              <a:rPr lang="en-US" dirty="0"/>
              <a:t>sensitivity to the smell </a:t>
            </a:r>
            <a:r>
              <a:rPr lang="en-US" dirty="0" smtClean="0"/>
              <a:t>of cannabis</a:t>
            </a:r>
            <a:endParaRPr lang="en-US" dirty="0"/>
          </a:p>
          <a:p>
            <a:pPr lvl="2">
              <a:spcAft>
                <a:spcPts val="600"/>
              </a:spcAft>
            </a:pPr>
            <a:r>
              <a:rPr lang="en-US" dirty="0" smtClean="0"/>
              <a:t>Consider </a:t>
            </a:r>
            <a:r>
              <a:rPr lang="en-US" dirty="0"/>
              <a:t>conduct at </a:t>
            </a:r>
            <a:r>
              <a:rPr lang="en-US" dirty="0" smtClean="0"/>
              <a:t>work or company events and social functions</a:t>
            </a:r>
            <a:endParaRPr lang="en-US" dirty="0"/>
          </a:p>
          <a:p>
            <a:pPr lvl="2">
              <a:spcAft>
                <a:spcPts val="600"/>
              </a:spcAft>
            </a:pPr>
            <a:r>
              <a:rPr lang="en-US" dirty="0" smtClean="0"/>
              <a:t>Address </a:t>
            </a:r>
            <a:r>
              <a:rPr lang="en-US" dirty="0"/>
              <a:t>possession and use of </a:t>
            </a:r>
            <a:r>
              <a:rPr lang="en-US" dirty="0" smtClean="0"/>
              <a:t>cannabis outside </a:t>
            </a:r>
            <a:r>
              <a:rPr lang="en-US" dirty="0"/>
              <a:t>of </a:t>
            </a:r>
            <a:r>
              <a:rPr lang="en-US" dirty="0" smtClean="0"/>
              <a:t>Canada</a:t>
            </a:r>
            <a:endParaRPr lang="en-US" dirty="0"/>
          </a:p>
          <a:p>
            <a:pPr lvl="2">
              <a:spcAft>
                <a:spcPts val="600"/>
              </a:spcAft>
            </a:pPr>
            <a:endParaRPr lang="en-US" dirty="0" smtClean="0"/>
          </a:p>
          <a:p>
            <a:pPr lvl="2">
              <a:spcAft>
                <a:spcPts val="600"/>
              </a:spcAft>
            </a:pPr>
            <a:endParaRPr lang="en-US" dirty="0" smtClean="0"/>
          </a:p>
          <a:p>
            <a:pPr>
              <a:spcAft>
                <a:spcPts val="600"/>
              </a:spcAft>
            </a:pPr>
            <a:endParaRPr lang="en-US" dirty="0"/>
          </a:p>
          <a:p>
            <a:pPr lvl="1">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245271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1200"/>
              </a:spcAft>
            </a:pPr>
            <a:r>
              <a:rPr lang="en-CA" dirty="0"/>
              <a:t>Promote gender equality and equal compensation between men and women through increased transparency around compensation</a:t>
            </a:r>
          </a:p>
          <a:p>
            <a:pPr>
              <a:spcAft>
                <a:spcPts val="1200"/>
              </a:spcAft>
            </a:pPr>
            <a:r>
              <a:rPr lang="en-CA" dirty="0" smtClean="0"/>
              <a:t>Part of a broader legislative scheme:</a:t>
            </a:r>
          </a:p>
          <a:p>
            <a:pPr lvl="1">
              <a:spcAft>
                <a:spcPts val="1200"/>
              </a:spcAft>
            </a:pPr>
            <a:r>
              <a:rPr lang="en-CA" dirty="0" smtClean="0"/>
              <a:t>Equal pay for equal work under the </a:t>
            </a:r>
            <a:r>
              <a:rPr lang="en-CA" i="1" dirty="0" smtClean="0"/>
              <a:t>Employment Standards Act, 2000 </a:t>
            </a:r>
            <a:endParaRPr lang="en-CA" dirty="0"/>
          </a:p>
          <a:p>
            <a:pPr lvl="1">
              <a:spcAft>
                <a:spcPts val="1200"/>
              </a:spcAft>
            </a:pPr>
            <a:r>
              <a:rPr lang="en-CA" dirty="0" smtClean="0"/>
              <a:t>Equitable pay for jobs of equal value under the </a:t>
            </a:r>
            <a:r>
              <a:rPr lang="en-CA" i="1" dirty="0" smtClean="0"/>
              <a:t>Pay Equity Act</a:t>
            </a:r>
          </a:p>
          <a:p>
            <a:pPr lvl="1">
              <a:spcAft>
                <a:spcPts val="1200"/>
              </a:spcAft>
            </a:pPr>
            <a:endParaRPr lang="en-CA" dirty="0" smtClean="0"/>
          </a:p>
          <a:p>
            <a:endParaRPr lang="en-GB" b="1" dirty="0"/>
          </a:p>
        </p:txBody>
      </p:sp>
      <p:sp>
        <p:nvSpPr>
          <p:cNvPr id="3" name="Title 2"/>
          <p:cNvSpPr>
            <a:spLocks noGrp="1"/>
          </p:cNvSpPr>
          <p:nvPr>
            <p:ph type="title"/>
          </p:nvPr>
        </p:nvSpPr>
        <p:spPr/>
        <p:txBody>
          <a:bodyPr/>
          <a:lstStyle/>
          <a:p>
            <a:r>
              <a:rPr lang="en-GB" b="1" dirty="0" smtClean="0"/>
              <a:t>1. </a:t>
            </a:r>
            <a:r>
              <a:rPr lang="en-GB" b="1" i="1" dirty="0" smtClean="0"/>
              <a:t>Pay Transparency Act, 2018</a:t>
            </a:r>
            <a:endParaRPr lang="en-GB" b="1" dirty="0"/>
          </a:p>
        </p:txBody>
      </p:sp>
    </p:spTree>
    <p:extLst>
      <p:ext uri="{BB962C8B-B14F-4D97-AF65-F5344CB8AC3E}">
        <p14:creationId xmlns:p14="http://schemas.microsoft.com/office/powerpoint/2010/main" val="25042816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Impairment and cannabis testing</a:t>
            </a:r>
          </a:p>
          <a:p>
            <a:pPr lvl="1">
              <a:spcAft>
                <a:spcPts val="600"/>
              </a:spcAft>
            </a:pPr>
            <a:r>
              <a:rPr lang="en-US" dirty="0"/>
              <a:t>With the proposed legalization </a:t>
            </a:r>
            <a:r>
              <a:rPr lang="en-US" dirty="0" smtClean="0"/>
              <a:t>of cannabis, </a:t>
            </a:r>
            <a:r>
              <a:rPr lang="en-US" dirty="0"/>
              <a:t>drug testing </a:t>
            </a:r>
            <a:r>
              <a:rPr lang="en-US" dirty="0" smtClean="0"/>
              <a:t>has </a:t>
            </a:r>
            <a:r>
              <a:rPr lang="en-US" dirty="0"/>
              <a:t>become an even more contentious </a:t>
            </a:r>
            <a:r>
              <a:rPr lang="en-US" dirty="0" smtClean="0"/>
              <a:t>issue</a:t>
            </a:r>
          </a:p>
          <a:p>
            <a:pPr lvl="2">
              <a:spcAft>
                <a:spcPts val="600"/>
              </a:spcAft>
            </a:pPr>
            <a:r>
              <a:rPr lang="en-US" dirty="0" smtClean="0"/>
              <a:t>Employee privacy issues</a:t>
            </a:r>
          </a:p>
          <a:p>
            <a:pPr lvl="2">
              <a:spcAft>
                <a:spcPts val="1200"/>
              </a:spcAft>
            </a:pPr>
            <a:r>
              <a:rPr lang="en-US" dirty="0" smtClean="0"/>
              <a:t>Assessment of present impairment</a:t>
            </a:r>
          </a:p>
          <a:p>
            <a:pPr lvl="1">
              <a:spcAft>
                <a:spcPts val="1200"/>
              </a:spcAft>
            </a:pPr>
            <a:r>
              <a:rPr lang="en-US" dirty="0" smtClean="0"/>
              <a:t>Reliance on observation - personality changes, erratic </a:t>
            </a:r>
            <a:r>
              <a:rPr lang="en-US" dirty="0" err="1" smtClean="0"/>
              <a:t>behaviour</a:t>
            </a:r>
            <a:r>
              <a:rPr lang="en-US" dirty="0" smtClean="0"/>
              <a:t>, </a:t>
            </a:r>
            <a:r>
              <a:rPr lang="en-US" dirty="0" err="1" smtClean="0"/>
              <a:t>odour</a:t>
            </a:r>
            <a:r>
              <a:rPr lang="en-US" dirty="0" smtClean="0"/>
              <a:t>, glass or red eyes, unsteady gait, slurring and/or poor coordination</a:t>
            </a:r>
            <a:endParaRPr lang="en-US" dirty="0"/>
          </a:p>
          <a:p>
            <a:pPr lvl="1">
              <a:spcAft>
                <a:spcPts val="600"/>
              </a:spcAft>
            </a:pPr>
            <a:r>
              <a:rPr lang="en-CA" dirty="0" smtClean="0"/>
              <a:t>Federal </a:t>
            </a:r>
            <a:r>
              <a:rPr lang="en-CA" i="1" dirty="0" smtClean="0"/>
              <a:t>Blood </a:t>
            </a:r>
            <a:r>
              <a:rPr lang="en-CA" i="1" dirty="0"/>
              <a:t>Drug Concentration </a:t>
            </a:r>
            <a:r>
              <a:rPr lang="en-CA" i="1" dirty="0" smtClean="0"/>
              <a:t>Regulations </a:t>
            </a:r>
            <a:r>
              <a:rPr lang="en-CA" dirty="0" smtClean="0"/>
              <a:t>have prescribed a threshold of impairment for the purposes of motor vehicle offences</a:t>
            </a:r>
          </a:p>
          <a:p>
            <a:pPr lvl="2">
              <a:spcAft>
                <a:spcPts val="600"/>
              </a:spcAft>
            </a:pPr>
            <a:r>
              <a:rPr lang="en-US" dirty="0" smtClean="0"/>
              <a:t>2 </a:t>
            </a:r>
            <a:r>
              <a:rPr lang="en-US" dirty="0"/>
              <a:t>ng of THC per mL of blood </a:t>
            </a:r>
            <a:r>
              <a:rPr lang="en-CA" dirty="0"/>
              <a:t>within two hours </a:t>
            </a:r>
            <a:r>
              <a:rPr lang="en-CA" dirty="0" smtClean="0"/>
              <a:t>of operating </a:t>
            </a:r>
            <a:r>
              <a:rPr lang="en-CA" dirty="0"/>
              <a:t>motor vehicle</a:t>
            </a:r>
          </a:p>
          <a:p>
            <a:pPr lvl="1">
              <a:spcAft>
                <a:spcPts val="600"/>
              </a:spcAft>
            </a:pPr>
            <a:endParaRPr lang="en-US" dirty="0" smtClean="0"/>
          </a:p>
          <a:p>
            <a:pPr>
              <a:spcAft>
                <a:spcPts val="600"/>
              </a:spcAft>
            </a:pPr>
            <a:endParaRPr lang="en-US" dirty="0"/>
          </a:p>
          <a:p>
            <a:pPr lvl="1">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29017970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Key considerations prior to implementing cannabis testing in the workplace</a:t>
            </a:r>
          </a:p>
          <a:p>
            <a:pPr lvl="1">
              <a:spcAft>
                <a:spcPts val="600"/>
              </a:spcAft>
            </a:pPr>
            <a:r>
              <a:rPr lang="en-US" dirty="0" smtClean="0"/>
              <a:t>Operating in a safety-sensitive environment</a:t>
            </a:r>
          </a:p>
          <a:p>
            <a:pPr lvl="1">
              <a:spcAft>
                <a:spcPts val="600"/>
              </a:spcAft>
            </a:pPr>
            <a:r>
              <a:rPr lang="en-US" dirty="0" smtClean="0"/>
              <a:t>The circumstances under which testing will occur and what such testing is expected to accomplish</a:t>
            </a:r>
          </a:p>
          <a:p>
            <a:pPr lvl="2">
              <a:spcAft>
                <a:spcPts val="600"/>
              </a:spcAft>
            </a:pPr>
            <a:r>
              <a:rPr lang="en-US" dirty="0" smtClean="0"/>
              <a:t>Post-incident testing</a:t>
            </a:r>
          </a:p>
          <a:p>
            <a:pPr lvl="2">
              <a:spcAft>
                <a:spcPts val="600"/>
              </a:spcAft>
            </a:pPr>
            <a:r>
              <a:rPr lang="en-US" dirty="0" smtClean="0"/>
              <a:t>Reasonable cause testing</a:t>
            </a:r>
          </a:p>
          <a:p>
            <a:pPr lvl="2">
              <a:spcAft>
                <a:spcPts val="600"/>
              </a:spcAft>
            </a:pPr>
            <a:r>
              <a:rPr lang="en-US" dirty="0" smtClean="0"/>
              <a:t>Return to work testing</a:t>
            </a:r>
          </a:p>
          <a:p>
            <a:pPr lvl="2">
              <a:spcAft>
                <a:spcPts val="600"/>
              </a:spcAft>
            </a:pPr>
            <a:r>
              <a:rPr lang="en-US" dirty="0" smtClean="0"/>
              <a:t>Random testing</a:t>
            </a:r>
          </a:p>
          <a:p>
            <a:pPr lvl="1">
              <a:spcAft>
                <a:spcPts val="600"/>
              </a:spcAft>
            </a:pPr>
            <a:r>
              <a:rPr lang="en-US" dirty="0" smtClean="0"/>
              <a:t>Balancing the invasion of privacy with maintaining a safe workplace</a:t>
            </a:r>
          </a:p>
          <a:p>
            <a:pPr lvl="1">
              <a:spcAft>
                <a:spcPts val="600"/>
              </a:spcAft>
            </a:pPr>
            <a:r>
              <a:rPr lang="en-US" dirty="0" smtClean="0"/>
              <a:t>Implemented as part of a well thought out and carefully considered policy</a:t>
            </a:r>
          </a:p>
          <a:p>
            <a:pPr lvl="2">
              <a:spcAft>
                <a:spcPts val="600"/>
              </a:spcAft>
            </a:pPr>
            <a:endParaRPr lang="en-CA" dirty="0" smtClean="0"/>
          </a:p>
          <a:p>
            <a:pPr lvl="1">
              <a:spcAft>
                <a:spcPts val="600"/>
              </a:spcAft>
            </a:pPr>
            <a:endParaRPr lang="en-US" dirty="0" smtClean="0"/>
          </a:p>
          <a:p>
            <a:pPr>
              <a:spcAft>
                <a:spcPts val="600"/>
              </a:spcAft>
            </a:pPr>
            <a:endParaRPr lang="en-US" dirty="0"/>
          </a:p>
          <a:p>
            <a:pPr lvl="1">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276465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Key considerations prior to implementing cannabis testing in the workplace</a:t>
            </a:r>
          </a:p>
          <a:p>
            <a:pPr lvl="1">
              <a:spcAft>
                <a:spcPts val="600"/>
              </a:spcAft>
            </a:pPr>
            <a:r>
              <a:rPr lang="en-US" i="1" dirty="0" err="1"/>
              <a:t>Entrop</a:t>
            </a:r>
            <a:r>
              <a:rPr lang="en-US" i="1" dirty="0"/>
              <a:t> v Imperial Oil Ltd.</a:t>
            </a:r>
            <a:r>
              <a:rPr lang="en-US" dirty="0"/>
              <a:t> is one of the leading human rights cases in Canada on drug and alcohol </a:t>
            </a:r>
            <a:r>
              <a:rPr lang="en-US" dirty="0" smtClean="0"/>
              <a:t>testing</a:t>
            </a:r>
          </a:p>
          <a:p>
            <a:pPr lvl="2">
              <a:spcAft>
                <a:spcPts val="600"/>
              </a:spcAft>
            </a:pPr>
            <a:r>
              <a:rPr lang="en-US" dirty="0" smtClean="0"/>
              <a:t>Drug </a:t>
            </a:r>
            <a:r>
              <a:rPr lang="en-US" dirty="0"/>
              <a:t>testing is not an effective way to determine if someone is impaired</a:t>
            </a:r>
          </a:p>
          <a:p>
            <a:pPr lvl="2">
              <a:spcAft>
                <a:spcPts val="600"/>
              </a:spcAft>
            </a:pPr>
            <a:r>
              <a:rPr lang="en-US" dirty="0" smtClean="0"/>
              <a:t>Post </a:t>
            </a:r>
            <a:r>
              <a:rPr lang="en-US" dirty="0"/>
              <a:t>incident, reasonable cause and reinstatement drug </a:t>
            </a:r>
            <a:r>
              <a:rPr lang="en-US" dirty="0" smtClean="0"/>
              <a:t>testing are permissible </a:t>
            </a:r>
            <a:r>
              <a:rPr lang="en-US" dirty="0"/>
              <a:t>only if </a:t>
            </a:r>
            <a:r>
              <a:rPr lang="en-US" dirty="0" smtClean="0"/>
              <a:t>they are necessary </a:t>
            </a:r>
            <a:r>
              <a:rPr lang="en-US" dirty="0"/>
              <a:t>as one facet of a larger assessment of drug </a:t>
            </a:r>
            <a:r>
              <a:rPr lang="en-US" dirty="0" smtClean="0"/>
              <a:t>abuse in the workplace</a:t>
            </a:r>
            <a:endParaRPr lang="en-US" dirty="0"/>
          </a:p>
          <a:p>
            <a:pPr lvl="1">
              <a:spcAft>
                <a:spcPts val="600"/>
              </a:spcAft>
            </a:pPr>
            <a:r>
              <a:rPr lang="en-US" dirty="0" smtClean="0"/>
              <a:t>Drug testing may only be permissible </a:t>
            </a:r>
            <a:r>
              <a:rPr lang="en-US" dirty="0"/>
              <a:t>in safety-sensitive positions</a:t>
            </a:r>
          </a:p>
          <a:p>
            <a:pPr lvl="2">
              <a:spcAft>
                <a:spcPts val="600"/>
              </a:spcAft>
            </a:pPr>
            <a:endParaRPr lang="en-US" dirty="0" smtClean="0"/>
          </a:p>
          <a:p>
            <a:pPr lvl="1">
              <a:spcAft>
                <a:spcPts val="600"/>
              </a:spcAft>
            </a:pPr>
            <a:endParaRPr lang="en-CA" dirty="0" smtClean="0"/>
          </a:p>
          <a:p>
            <a:pPr lvl="1">
              <a:spcAft>
                <a:spcPts val="600"/>
              </a:spcAft>
            </a:pPr>
            <a:endParaRPr lang="en-US" dirty="0" smtClean="0"/>
          </a:p>
          <a:p>
            <a:pPr>
              <a:spcAft>
                <a:spcPts val="600"/>
              </a:spcAft>
            </a:pPr>
            <a:endParaRPr lang="en-US" dirty="0"/>
          </a:p>
          <a:p>
            <a:pPr lvl="1">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26029984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Key considerations prior to implementing cannabis testing in the workplace</a:t>
            </a:r>
          </a:p>
          <a:p>
            <a:pPr lvl="1">
              <a:spcAft>
                <a:spcPts val="600"/>
              </a:spcAft>
            </a:pPr>
            <a:r>
              <a:rPr lang="en-US" i="1" dirty="0"/>
              <a:t>Communications, Energy and </a:t>
            </a:r>
            <a:r>
              <a:rPr lang="en-US" i="1" dirty="0" err="1"/>
              <a:t>Paperworkers</a:t>
            </a:r>
            <a:r>
              <a:rPr lang="en-US" i="1" dirty="0"/>
              <a:t> Union of Canada, Local 30 v Irving Pulp and </a:t>
            </a:r>
            <a:r>
              <a:rPr lang="en-US" i="1" dirty="0" smtClean="0"/>
              <a:t>Paper </a:t>
            </a:r>
            <a:r>
              <a:rPr lang="en-US" dirty="0" smtClean="0"/>
              <a:t>is the leading case on random drug testing</a:t>
            </a:r>
            <a:endParaRPr lang="en-US" i="1" dirty="0"/>
          </a:p>
          <a:p>
            <a:pPr lvl="2">
              <a:spcAft>
                <a:spcPts val="600"/>
              </a:spcAft>
            </a:pPr>
            <a:r>
              <a:rPr lang="en-US" dirty="0" smtClean="0"/>
              <a:t>Random </a:t>
            </a:r>
            <a:r>
              <a:rPr lang="en-US" dirty="0"/>
              <a:t>drug testing </a:t>
            </a:r>
            <a:r>
              <a:rPr lang="en-US" dirty="0" smtClean="0"/>
              <a:t>cannot </a:t>
            </a:r>
            <a:r>
              <a:rPr lang="en-US" dirty="0"/>
              <a:t>be introduced in the workplace unless there </a:t>
            </a:r>
            <a:r>
              <a:rPr lang="en-US" dirty="0" smtClean="0"/>
              <a:t>is </a:t>
            </a:r>
            <a:r>
              <a:rPr lang="en-US" dirty="0"/>
              <a:t>a bona fide need</a:t>
            </a:r>
          </a:p>
          <a:p>
            <a:pPr lvl="2">
              <a:spcAft>
                <a:spcPts val="600"/>
              </a:spcAft>
            </a:pPr>
            <a:r>
              <a:rPr lang="en-US" dirty="0" smtClean="0"/>
              <a:t>Four </a:t>
            </a:r>
            <a:r>
              <a:rPr lang="en-US" dirty="0"/>
              <a:t>factors to determine whether there is a bona fide </a:t>
            </a:r>
            <a:r>
              <a:rPr lang="en-US" dirty="0" smtClean="0"/>
              <a:t>need:</a:t>
            </a:r>
          </a:p>
          <a:p>
            <a:pPr lvl="3">
              <a:spcBef>
                <a:spcPts val="900"/>
              </a:spcBef>
              <a:spcAft>
                <a:spcPts val="600"/>
              </a:spcAft>
            </a:pPr>
            <a:r>
              <a:rPr lang="en-US" dirty="0" smtClean="0"/>
              <a:t>Workplace </a:t>
            </a:r>
            <a:r>
              <a:rPr lang="en-US" dirty="0"/>
              <a:t>must be </a:t>
            </a:r>
            <a:r>
              <a:rPr lang="en-US" dirty="0" smtClean="0"/>
              <a:t>dangerous</a:t>
            </a:r>
            <a:endParaRPr lang="en-US" dirty="0"/>
          </a:p>
          <a:p>
            <a:pPr lvl="3">
              <a:spcBef>
                <a:spcPts val="900"/>
              </a:spcBef>
              <a:spcAft>
                <a:spcPts val="600"/>
              </a:spcAft>
            </a:pPr>
            <a:r>
              <a:rPr lang="en-US" dirty="0"/>
              <a:t>There must be evidence of substance </a:t>
            </a:r>
            <a:r>
              <a:rPr lang="en-US" dirty="0" smtClean="0"/>
              <a:t>abuse</a:t>
            </a:r>
            <a:endParaRPr lang="en-US" dirty="0"/>
          </a:p>
          <a:p>
            <a:pPr lvl="3">
              <a:spcBef>
                <a:spcPts val="900"/>
              </a:spcBef>
              <a:spcAft>
                <a:spcPts val="600"/>
              </a:spcAft>
            </a:pPr>
            <a:r>
              <a:rPr lang="en-US" dirty="0"/>
              <a:t>There must be evidence that other methods of detecting substance abuse have </a:t>
            </a:r>
            <a:r>
              <a:rPr lang="en-US" dirty="0" smtClean="0"/>
              <a:t>failed</a:t>
            </a:r>
            <a:endParaRPr lang="en-US" dirty="0"/>
          </a:p>
          <a:p>
            <a:pPr lvl="3">
              <a:spcAft>
                <a:spcPts val="600"/>
              </a:spcAft>
            </a:pPr>
            <a:r>
              <a:rPr lang="en-US" dirty="0" smtClean="0"/>
              <a:t>Drug </a:t>
            </a:r>
            <a:r>
              <a:rPr lang="en-US" dirty="0"/>
              <a:t>testing must prove impairment rather than just past </a:t>
            </a:r>
            <a:r>
              <a:rPr lang="en-US" dirty="0" smtClean="0"/>
              <a:t>usage</a:t>
            </a:r>
            <a:endParaRPr lang="en-US" dirty="0"/>
          </a:p>
          <a:p>
            <a:pPr lvl="3">
              <a:spcAft>
                <a:spcPts val="600"/>
              </a:spcAft>
            </a:pPr>
            <a:endParaRPr lang="en-US" dirty="0" smtClean="0"/>
          </a:p>
          <a:p>
            <a:pPr lvl="1">
              <a:spcAft>
                <a:spcPts val="600"/>
              </a:spcAft>
            </a:pPr>
            <a:endParaRPr lang="en-CA" dirty="0" smtClean="0"/>
          </a:p>
          <a:p>
            <a:pPr lvl="1">
              <a:spcAft>
                <a:spcPts val="600"/>
              </a:spcAft>
            </a:pPr>
            <a:endParaRPr lang="en-US" dirty="0" smtClean="0"/>
          </a:p>
          <a:p>
            <a:pPr>
              <a:spcAft>
                <a:spcPts val="600"/>
              </a:spcAft>
            </a:pPr>
            <a:endParaRPr lang="en-US" dirty="0"/>
          </a:p>
          <a:p>
            <a:pPr lvl="1">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34918292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Duty to accommodate</a:t>
            </a:r>
          </a:p>
          <a:p>
            <a:pPr lvl="1">
              <a:spcAft>
                <a:spcPts val="600"/>
              </a:spcAft>
            </a:pPr>
            <a:r>
              <a:rPr lang="en-US" dirty="0" smtClean="0"/>
              <a:t>Employers </a:t>
            </a:r>
            <a:r>
              <a:rPr lang="en-US" dirty="0"/>
              <a:t>must accommodate </a:t>
            </a:r>
            <a:r>
              <a:rPr lang="en-US" dirty="0" smtClean="0"/>
              <a:t>employees </a:t>
            </a:r>
            <a:r>
              <a:rPr lang="en-US" dirty="0"/>
              <a:t>to the point of undue hardship when </a:t>
            </a:r>
            <a:r>
              <a:rPr lang="en-US" dirty="0" smtClean="0"/>
              <a:t>cannabis </a:t>
            </a:r>
            <a:r>
              <a:rPr lang="en-US" dirty="0"/>
              <a:t>use is the result of:</a:t>
            </a:r>
          </a:p>
          <a:p>
            <a:pPr lvl="2">
              <a:spcAft>
                <a:spcPts val="600"/>
              </a:spcAft>
            </a:pPr>
            <a:r>
              <a:rPr lang="en-US" dirty="0" smtClean="0"/>
              <a:t>A </a:t>
            </a:r>
            <a:r>
              <a:rPr lang="en-US" dirty="0"/>
              <a:t>medical </a:t>
            </a:r>
            <a:r>
              <a:rPr lang="en-US" dirty="0" smtClean="0"/>
              <a:t>prescription</a:t>
            </a:r>
            <a:endParaRPr lang="en-US" dirty="0"/>
          </a:p>
          <a:p>
            <a:pPr lvl="2">
              <a:spcAft>
                <a:spcPts val="600"/>
              </a:spcAft>
            </a:pPr>
            <a:r>
              <a:rPr lang="en-US" dirty="0" smtClean="0"/>
              <a:t>An </a:t>
            </a:r>
            <a:r>
              <a:rPr lang="en-US" dirty="0"/>
              <a:t>addiction </a:t>
            </a:r>
            <a:endParaRPr lang="en-US" dirty="0" smtClean="0"/>
          </a:p>
          <a:p>
            <a:pPr lvl="1">
              <a:spcAft>
                <a:spcPts val="600"/>
              </a:spcAft>
            </a:pPr>
            <a:r>
              <a:rPr lang="en-US" dirty="0" smtClean="0"/>
              <a:t>Duty </a:t>
            </a:r>
            <a:r>
              <a:rPr lang="en-US" dirty="0"/>
              <a:t>to </a:t>
            </a:r>
            <a:r>
              <a:rPr lang="en-US" dirty="0" smtClean="0"/>
              <a:t>inquire </a:t>
            </a:r>
          </a:p>
          <a:p>
            <a:pPr lvl="1">
              <a:spcAft>
                <a:spcPts val="600"/>
              </a:spcAft>
            </a:pPr>
            <a:r>
              <a:rPr lang="en-US" dirty="0" smtClean="0"/>
              <a:t>Proactive disclosure requirements - consider </a:t>
            </a:r>
            <a:r>
              <a:rPr lang="en-US" i="1" dirty="0" smtClean="0"/>
              <a:t>Stewart </a:t>
            </a:r>
            <a:r>
              <a:rPr lang="en-US" i="1" dirty="0"/>
              <a:t>v. Elk Valley Coal Corp.</a:t>
            </a:r>
          </a:p>
          <a:p>
            <a:pPr lvl="1">
              <a:spcAft>
                <a:spcPts val="600"/>
              </a:spcAft>
            </a:pPr>
            <a:r>
              <a:rPr lang="en-US" dirty="0"/>
              <a:t>Examples of </a:t>
            </a:r>
            <a:r>
              <a:rPr lang="en-US" dirty="0" smtClean="0"/>
              <a:t>accommodation</a:t>
            </a:r>
            <a:endParaRPr lang="en-US" dirty="0"/>
          </a:p>
          <a:p>
            <a:pPr lvl="3">
              <a:spcAft>
                <a:spcPts val="600"/>
              </a:spcAft>
            </a:pPr>
            <a:endParaRPr lang="en-US" dirty="0" smtClean="0"/>
          </a:p>
          <a:p>
            <a:pPr lvl="1">
              <a:spcAft>
                <a:spcPts val="600"/>
              </a:spcAft>
            </a:pPr>
            <a:endParaRPr lang="en-CA" dirty="0" smtClean="0"/>
          </a:p>
          <a:p>
            <a:pPr lvl="1">
              <a:spcAft>
                <a:spcPts val="600"/>
              </a:spcAft>
            </a:pPr>
            <a:endParaRPr lang="en-US" dirty="0" smtClean="0"/>
          </a:p>
          <a:p>
            <a:pPr>
              <a:spcAft>
                <a:spcPts val="600"/>
              </a:spcAft>
            </a:pPr>
            <a:endParaRPr lang="en-US" dirty="0"/>
          </a:p>
          <a:p>
            <a:pPr lvl="1">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31769509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Duty to accommodate</a:t>
            </a:r>
          </a:p>
          <a:p>
            <a:pPr lvl="1">
              <a:spcAft>
                <a:spcPts val="600"/>
              </a:spcAft>
            </a:pPr>
            <a:r>
              <a:rPr lang="en-US" dirty="0"/>
              <a:t>The duty to accommodate an employee’s use of </a:t>
            </a:r>
            <a:r>
              <a:rPr lang="en-US" dirty="0" smtClean="0"/>
              <a:t>cannabis does </a:t>
            </a:r>
            <a:r>
              <a:rPr lang="en-US" dirty="0"/>
              <a:t>not entitle the employee to:</a:t>
            </a:r>
          </a:p>
          <a:p>
            <a:pPr lvl="2">
              <a:spcAft>
                <a:spcPts val="600"/>
              </a:spcAft>
            </a:pPr>
            <a:r>
              <a:rPr lang="en-US" dirty="0" smtClean="0"/>
              <a:t>Be </a:t>
            </a:r>
            <a:r>
              <a:rPr lang="en-US" dirty="0"/>
              <a:t>impaired at </a:t>
            </a:r>
            <a:r>
              <a:rPr lang="en-US" dirty="0" smtClean="0"/>
              <a:t>work</a:t>
            </a:r>
            <a:endParaRPr lang="en-US" dirty="0"/>
          </a:p>
          <a:p>
            <a:pPr lvl="2">
              <a:spcAft>
                <a:spcPts val="600"/>
              </a:spcAft>
            </a:pPr>
            <a:r>
              <a:rPr lang="en-US" dirty="0" smtClean="0"/>
              <a:t>Compromise </a:t>
            </a:r>
            <a:r>
              <a:rPr lang="en-US" dirty="0"/>
              <a:t>their own </a:t>
            </a:r>
            <a:r>
              <a:rPr lang="en-US" dirty="0" smtClean="0"/>
              <a:t>safety</a:t>
            </a:r>
            <a:endParaRPr lang="en-US" dirty="0"/>
          </a:p>
          <a:p>
            <a:pPr lvl="2">
              <a:spcAft>
                <a:spcPts val="600"/>
              </a:spcAft>
            </a:pPr>
            <a:r>
              <a:rPr lang="en-US" dirty="0" smtClean="0"/>
              <a:t>Compromise </a:t>
            </a:r>
            <a:r>
              <a:rPr lang="en-US" dirty="0"/>
              <a:t>the safety of </a:t>
            </a:r>
            <a:r>
              <a:rPr lang="en-US" dirty="0" smtClean="0"/>
              <a:t>others</a:t>
            </a:r>
            <a:endParaRPr lang="en-US" dirty="0"/>
          </a:p>
          <a:p>
            <a:pPr lvl="2">
              <a:spcAft>
                <a:spcPts val="600"/>
              </a:spcAft>
            </a:pPr>
            <a:r>
              <a:rPr lang="en-US" dirty="0" smtClean="0"/>
              <a:t>Smoke </a:t>
            </a:r>
            <a:r>
              <a:rPr lang="en-US" dirty="0"/>
              <a:t>in the </a:t>
            </a:r>
            <a:r>
              <a:rPr lang="en-US" dirty="0" smtClean="0"/>
              <a:t>workplace</a:t>
            </a:r>
            <a:endParaRPr lang="en-US" dirty="0"/>
          </a:p>
          <a:p>
            <a:pPr lvl="2">
              <a:spcAft>
                <a:spcPts val="600"/>
              </a:spcAft>
            </a:pPr>
            <a:r>
              <a:rPr lang="en-US" dirty="0" smtClean="0"/>
              <a:t>Have </a:t>
            </a:r>
            <a:r>
              <a:rPr lang="en-US" dirty="0"/>
              <a:t>unexcused </a:t>
            </a:r>
            <a:r>
              <a:rPr lang="en-US" dirty="0" smtClean="0"/>
              <a:t>absences</a:t>
            </a:r>
            <a:endParaRPr lang="en-US" dirty="0"/>
          </a:p>
          <a:p>
            <a:pPr lvl="3">
              <a:spcAft>
                <a:spcPts val="600"/>
              </a:spcAft>
            </a:pPr>
            <a:endParaRPr lang="en-US" dirty="0" smtClean="0"/>
          </a:p>
          <a:p>
            <a:pPr lvl="1">
              <a:spcAft>
                <a:spcPts val="600"/>
              </a:spcAft>
            </a:pPr>
            <a:endParaRPr lang="en-CA" dirty="0" smtClean="0"/>
          </a:p>
          <a:p>
            <a:pPr lvl="1">
              <a:spcAft>
                <a:spcPts val="600"/>
              </a:spcAft>
            </a:pPr>
            <a:endParaRPr lang="en-US" dirty="0" smtClean="0"/>
          </a:p>
          <a:p>
            <a:pPr>
              <a:spcAft>
                <a:spcPts val="600"/>
              </a:spcAft>
            </a:pPr>
            <a:endParaRPr lang="en-US" dirty="0"/>
          </a:p>
          <a:p>
            <a:pPr lvl="1">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18818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CA" dirty="0" smtClean="0"/>
              <a:t>Key takeaways</a:t>
            </a:r>
          </a:p>
          <a:p>
            <a:pPr lvl="1">
              <a:spcAft>
                <a:spcPts val="600"/>
              </a:spcAft>
            </a:pPr>
            <a:r>
              <a:rPr lang="en-US" dirty="0"/>
              <a:t>The purchase, possession and consumption of both medical and non-medical </a:t>
            </a:r>
            <a:r>
              <a:rPr lang="en-US" dirty="0" smtClean="0"/>
              <a:t>cannabis is now legal</a:t>
            </a:r>
            <a:endParaRPr lang="en-US" dirty="0"/>
          </a:p>
          <a:p>
            <a:pPr lvl="1">
              <a:spcAft>
                <a:spcPts val="600"/>
              </a:spcAft>
            </a:pPr>
            <a:r>
              <a:rPr lang="en-US" dirty="0"/>
              <a:t>Employers retain the right to set rules regarding the use and possession of </a:t>
            </a:r>
            <a:r>
              <a:rPr lang="en-US" dirty="0" smtClean="0"/>
              <a:t>cannabis </a:t>
            </a:r>
            <a:r>
              <a:rPr lang="en-US" dirty="0"/>
              <a:t>in the </a:t>
            </a:r>
            <a:r>
              <a:rPr lang="en-US" dirty="0" smtClean="0"/>
              <a:t>workplace</a:t>
            </a:r>
            <a:endParaRPr lang="en-US" dirty="0"/>
          </a:p>
          <a:p>
            <a:pPr lvl="1">
              <a:spcAft>
                <a:spcPts val="600"/>
              </a:spcAft>
            </a:pPr>
            <a:r>
              <a:rPr lang="en-US" dirty="0"/>
              <a:t>Written employment policies are critical to address the many potential implications of </a:t>
            </a:r>
            <a:r>
              <a:rPr lang="en-US" dirty="0" smtClean="0"/>
              <a:t>cannabis </a:t>
            </a:r>
            <a:r>
              <a:rPr lang="en-US" dirty="0"/>
              <a:t>in the </a:t>
            </a:r>
            <a:r>
              <a:rPr lang="en-US" dirty="0" smtClean="0"/>
              <a:t>workplace</a:t>
            </a:r>
            <a:endParaRPr lang="en-US" dirty="0"/>
          </a:p>
          <a:p>
            <a:pPr lvl="1">
              <a:spcAft>
                <a:spcPts val="600"/>
              </a:spcAft>
            </a:pPr>
            <a:r>
              <a:rPr lang="en-US" dirty="0" smtClean="0"/>
              <a:t>Cannabis </a:t>
            </a:r>
            <a:r>
              <a:rPr lang="en-US" dirty="0"/>
              <a:t>testing </a:t>
            </a:r>
            <a:r>
              <a:rPr lang="en-US" dirty="0" smtClean="0"/>
              <a:t>is permitted </a:t>
            </a:r>
            <a:r>
              <a:rPr lang="en-US" dirty="0"/>
              <a:t>in </a:t>
            </a:r>
            <a:r>
              <a:rPr lang="en-US" dirty="0" smtClean="0"/>
              <a:t>limited circumstances</a:t>
            </a:r>
            <a:endParaRPr lang="en-US" dirty="0"/>
          </a:p>
          <a:p>
            <a:pPr lvl="1">
              <a:spcAft>
                <a:spcPts val="600"/>
              </a:spcAft>
            </a:pPr>
            <a:r>
              <a:rPr lang="en-US" dirty="0"/>
              <a:t>Employers have a duty to accommodate - </a:t>
            </a:r>
            <a:r>
              <a:rPr lang="en-US" dirty="0" smtClean="0"/>
              <a:t>but there are limits</a:t>
            </a:r>
            <a:endParaRPr lang="en-US" dirty="0"/>
          </a:p>
          <a:p>
            <a:pPr lvl="3">
              <a:spcAft>
                <a:spcPts val="600"/>
              </a:spcAft>
            </a:pPr>
            <a:endParaRPr lang="en-US" dirty="0" smtClean="0"/>
          </a:p>
          <a:p>
            <a:pPr lvl="1">
              <a:spcAft>
                <a:spcPts val="600"/>
              </a:spcAft>
            </a:pPr>
            <a:endParaRPr lang="en-CA" dirty="0" smtClean="0"/>
          </a:p>
          <a:p>
            <a:pPr lvl="1">
              <a:spcAft>
                <a:spcPts val="600"/>
              </a:spcAft>
            </a:pPr>
            <a:endParaRPr lang="en-US" dirty="0" smtClean="0"/>
          </a:p>
          <a:p>
            <a:pPr>
              <a:spcAft>
                <a:spcPts val="600"/>
              </a:spcAft>
            </a:pPr>
            <a:endParaRPr lang="en-US" dirty="0"/>
          </a:p>
          <a:p>
            <a:pPr lvl="1">
              <a:spcAft>
                <a:spcPts val="600"/>
              </a:spcAft>
            </a:pPr>
            <a:endParaRPr lang="en-CA" dirty="0" smtClean="0"/>
          </a:p>
        </p:txBody>
      </p:sp>
      <p:sp>
        <p:nvSpPr>
          <p:cNvPr id="3" name="Title 2"/>
          <p:cNvSpPr>
            <a:spLocks noGrp="1"/>
          </p:cNvSpPr>
          <p:nvPr>
            <p:ph type="title"/>
          </p:nvPr>
        </p:nvSpPr>
        <p:spPr/>
        <p:txBody>
          <a:bodyPr/>
          <a:lstStyle/>
          <a:p>
            <a:r>
              <a:rPr lang="en-US" b="1" dirty="0" smtClean="0"/>
              <a:t>5. </a:t>
            </a:r>
            <a:r>
              <a:rPr lang="en-CA" b="1" dirty="0"/>
              <a:t>The Pot Thickens: Legalization of Cannabis</a:t>
            </a:r>
            <a:endParaRPr lang="en-GB" b="1" i="1" dirty="0"/>
          </a:p>
        </p:txBody>
      </p:sp>
    </p:spTree>
    <p:extLst>
      <p:ext uri="{BB962C8B-B14F-4D97-AF65-F5344CB8AC3E}">
        <p14:creationId xmlns:p14="http://schemas.microsoft.com/office/powerpoint/2010/main" val="3777905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Thank you!</a:t>
            </a:r>
            <a:endParaRPr lang="en-CA" dirty="0"/>
          </a:p>
        </p:txBody>
      </p:sp>
      <p:sp>
        <p:nvSpPr>
          <p:cNvPr id="7" name="Content Placeholder 1"/>
          <p:cNvSpPr txBox="1">
            <a:spLocks/>
          </p:cNvSpPr>
          <p:nvPr/>
        </p:nvSpPr>
        <p:spPr bwMode="gray">
          <a:xfrm>
            <a:off x="4046219" y="2210306"/>
            <a:ext cx="3918206" cy="2233332"/>
          </a:xfrm>
          <a:prstGeom prst="rect">
            <a:avLst/>
          </a:prstGeom>
        </p:spPr>
        <p:txBody>
          <a:bodyPr vert="horz" lIns="0" tIns="0" rIns="0" bIns="0" rtlCol="0">
            <a:noAutofit/>
          </a:bodyPr>
          <a:lstStyle>
            <a:lvl1pPr marL="270000" indent="-270000" algn="l" defTabSz="914342" rtl="0" eaLnBrk="1" latinLnBrk="0" hangingPunct="1">
              <a:spcBef>
                <a:spcPts val="900"/>
              </a:spcBef>
              <a:buClr>
                <a:schemeClr val="tx2"/>
              </a:buClr>
              <a:buFont typeface="Wingdings 2" panose="05020102010507070707" pitchFamily="18" charset="2"/>
              <a:buChar char=""/>
              <a:defRPr sz="1800" b="0" kern="1200" baseline="0">
                <a:solidFill>
                  <a:schemeClr val="tx1"/>
                </a:solidFill>
                <a:latin typeface="+mn-lt"/>
                <a:ea typeface="+mn-ea"/>
                <a:cs typeface="+mn-cs"/>
              </a:defRPr>
            </a:lvl1pPr>
            <a:lvl2pPr marL="540000" indent="-270000" algn="l" defTabSz="914342" rtl="0" eaLnBrk="1" latinLnBrk="0" hangingPunct="1">
              <a:spcBef>
                <a:spcPts val="900"/>
              </a:spcBef>
              <a:buClr>
                <a:schemeClr val="tx2"/>
              </a:buClr>
              <a:buFont typeface="Arial" panose="020B0604020202020204" pitchFamily="34" charset="0"/>
              <a:buChar char="–"/>
              <a:defRPr sz="1800" kern="1200">
                <a:solidFill>
                  <a:schemeClr val="tx1"/>
                </a:solidFill>
                <a:latin typeface="+mn-lt"/>
                <a:ea typeface="+mn-ea"/>
                <a:cs typeface="+mn-cs"/>
              </a:defRPr>
            </a:lvl2pPr>
            <a:lvl3pPr marL="810000" indent="-270000" algn="l" defTabSz="914342" rtl="0" eaLnBrk="1" latinLnBrk="0" hangingPunct="1">
              <a:spcBef>
                <a:spcPts val="900"/>
              </a:spcBef>
              <a:buClr>
                <a:schemeClr val="tx2"/>
              </a:buClr>
              <a:buFont typeface="Arial" panose="020B0604020202020204" pitchFamily="34" charset="0"/>
              <a:buChar char="–"/>
              <a:defRPr sz="1800" kern="1200">
                <a:solidFill>
                  <a:schemeClr val="tx1"/>
                </a:solidFill>
                <a:latin typeface="+mn-lt"/>
                <a:ea typeface="+mn-ea"/>
                <a:cs typeface="+mn-cs"/>
              </a:defRPr>
            </a:lvl3pPr>
            <a:lvl4pPr marL="108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4pPr>
            <a:lvl5pPr marL="135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5pPr>
            <a:lvl6pPr marL="162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6pPr>
            <a:lvl7pPr marL="189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7pPr>
            <a:lvl8pPr marL="216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8pPr>
            <a:lvl9pPr marL="2430000" indent="-270000" algn="l" defTabSz="914342"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9pPr>
          </a:lstStyle>
          <a:p>
            <a:pPr marL="0" indent="0">
              <a:spcBef>
                <a:spcPts val="600"/>
              </a:spcBef>
              <a:buNone/>
            </a:pPr>
            <a:r>
              <a:rPr lang="en-CA" sz="1600" b="1" dirty="0" smtClean="0">
                <a:solidFill>
                  <a:schemeClr val="tx2"/>
                </a:solidFill>
              </a:rPr>
              <a:t>TITUS TOTAN</a:t>
            </a:r>
          </a:p>
          <a:p>
            <a:pPr marL="0" indent="0">
              <a:spcBef>
                <a:spcPts val="600"/>
              </a:spcBef>
              <a:buNone/>
            </a:pPr>
            <a:r>
              <a:rPr lang="en-CA" sz="1600" dirty="0" smtClean="0"/>
              <a:t>Lawyer, Toronto</a:t>
            </a:r>
            <a:endParaRPr lang="en-CA" sz="1600" dirty="0"/>
          </a:p>
          <a:p>
            <a:pPr marL="0" indent="0">
              <a:spcBef>
                <a:spcPts val="600"/>
              </a:spcBef>
              <a:buNone/>
            </a:pPr>
            <a:r>
              <a:rPr lang="en-CA" sz="1600" dirty="0"/>
              <a:t>T: +1 </a:t>
            </a:r>
            <a:r>
              <a:rPr lang="en-CA" sz="1600" dirty="0" smtClean="0"/>
              <a:t>416 365 3408</a:t>
            </a:r>
            <a:endParaRPr lang="en-CA" sz="1600" dirty="0"/>
          </a:p>
          <a:p>
            <a:pPr marL="0" indent="0">
              <a:spcBef>
                <a:spcPts val="600"/>
              </a:spcBef>
              <a:buNone/>
            </a:pPr>
            <a:r>
              <a:rPr lang="en-CA" sz="1600" dirty="0"/>
              <a:t>F: +1 </a:t>
            </a:r>
            <a:r>
              <a:rPr lang="en-CA" sz="1600" dirty="0" smtClean="0"/>
              <a:t>416 777 7430</a:t>
            </a:r>
            <a:endParaRPr lang="en-CA" sz="1600" dirty="0"/>
          </a:p>
          <a:p>
            <a:pPr marL="0" indent="0">
              <a:spcBef>
                <a:spcPts val="600"/>
              </a:spcBef>
              <a:buNone/>
            </a:pPr>
            <a:r>
              <a:rPr lang="en-CA" sz="1600" dirty="0" smtClean="0"/>
              <a:t>titus.totan@dlapiper.com </a:t>
            </a:r>
            <a:endParaRPr lang="en-CA" sz="1600" dirty="0"/>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2606" y="1856650"/>
            <a:ext cx="2182566" cy="24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551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smtClean="0"/>
              <a:t>Effective January 1, 2019 - employers </a:t>
            </a:r>
            <a:r>
              <a:rPr lang="en-US" i="1" dirty="0" smtClean="0"/>
              <a:t>must</a:t>
            </a:r>
            <a:r>
              <a:rPr lang="en-US" dirty="0" smtClean="0"/>
              <a:t>: </a:t>
            </a:r>
          </a:p>
          <a:p>
            <a:pPr lvl="1">
              <a:spcAft>
                <a:spcPts val="600"/>
              </a:spcAft>
            </a:pPr>
            <a:r>
              <a:rPr lang="en-US" dirty="0"/>
              <a:t>Include the expected compensation, or the range of expected compensation, for a publicly advertised </a:t>
            </a:r>
            <a:r>
              <a:rPr lang="en-US" dirty="0" smtClean="0"/>
              <a:t>position </a:t>
            </a:r>
            <a:endParaRPr lang="en-US" dirty="0"/>
          </a:p>
          <a:p>
            <a:pPr lvl="1">
              <a:spcAft>
                <a:spcPts val="600"/>
              </a:spcAft>
            </a:pPr>
            <a:r>
              <a:rPr lang="en-US" dirty="0" smtClean="0"/>
              <a:t>If </a:t>
            </a:r>
            <a:r>
              <a:rPr lang="en-US" dirty="0"/>
              <a:t>the employer has 100 or more employees, prepare a pay transparency report by no later than May 15 each </a:t>
            </a:r>
            <a:r>
              <a:rPr lang="en-US" dirty="0" smtClean="0"/>
              <a:t>year</a:t>
            </a:r>
          </a:p>
          <a:p>
            <a:pPr lvl="2">
              <a:spcAft>
                <a:spcPts val="600"/>
              </a:spcAft>
            </a:pPr>
            <a:r>
              <a:rPr lang="en-US" dirty="0"/>
              <a:t>For employers </a:t>
            </a:r>
            <a:r>
              <a:rPr lang="en-US" dirty="0" smtClean="0"/>
              <a:t>with:</a:t>
            </a:r>
          </a:p>
          <a:p>
            <a:pPr lvl="3">
              <a:spcAft>
                <a:spcPts val="600"/>
              </a:spcAft>
            </a:pPr>
            <a:r>
              <a:rPr lang="en-US" dirty="0" smtClean="0"/>
              <a:t>More than 250 </a:t>
            </a:r>
            <a:r>
              <a:rPr lang="en-US" dirty="0"/>
              <a:t>employees, first report due May 15, 2020</a:t>
            </a:r>
          </a:p>
          <a:p>
            <a:pPr lvl="3">
              <a:spcAft>
                <a:spcPts val="600"/>
              </a:spcAft>
            </a:pPr>
            <a:r>
              <a:rPr lang="en-US" dirty="0" smtClean="0"/>
              <a:t>More than 100 </a:t>
            </a:r>
            <a:r>
              <a:rPr lang="en-US" dirty="0"/>
              <a:t>employees, first report due May 15, </a:t>
            </a:r>
            <a:r>
              <a:rPr lang="en-US" dirty="0" smtClean="0"/>
              <a:t>2021</a:t>
            </a:r>
          </a:p>
          <a:p>
            <a:pPr lvl="2">
              <a:spcAft>
                <a:spcPts val="600"/>
              </a:spcAft>
            </a:pPr>
            <a:r>
              <a:rPr lang="en-CA" dirty="0" smtClean="0"/>
              <a:t>Employers </a:t>
            </a:r>
            <a:r>
              <a:rPr lang="en-CA" dirty="0"/>
              <a:t>must post the report online or in at least one conspicuous place in every workplace</a:t>
            </a:r>
          </a:p>
          <a:p>
            <a:pPr lvl="1">
              <a:spcAft>
                <a:spcPts val="600"/>
              </a:spcAft>
            </a:pPr>
            <a:endParaRPr lang="en-US" dirty="0"/>
          </a:p>
          <a:p>
            <a:pPr lvl="2">
              <a:spcAft>
                <a:spcPts val="600"/>
              </a:spcAft>
            </a:pPr>
            <a:endParaRPr lang="en-US" dirty="0"/>
          </a:p>
          <a:p>
            <a:endParaRPr lang="en-GB" b="1" dirty="0"/>
          </a:p>
        </p:txBody>
      </p:sp>
      <p:sp>
        <p:nvSpPr>
          <p:cNvPr id="3" name="Title 2"/>
          <p:cNvSpPr>
            <a:spLocks noGrp="1"/>
          </p:cNvSpPr>
          <p:nvPr>
            <p:ph type="title"/>
          </p:nvPr>
        </p:nvSpPr>
        <p:spPr/>
        <p:txBody>
          <a:bodyPr/>
          <a:lstStyle/>
          <a:p>
            <a:r>
              <a:rPr lang="en-GB" b="1" dirty="0" smtClean="0"/>
              <a:t>1. </a:t>
            </a:r>
            <a:r>
              <a:rPr lang="en-GB" b="1" i="1" dirty="0" smtClean="0"/>
              <a:t>Pay Transparency Act, 2018</a:t>
            </a:r>
            <a:endParaRPr lang="en-GB" b="1" dirty="0"/>
          </a:p>
        </p:txBody>
      </p:sp>
    </p:spTree>
    <p:extLst>
      <p:ext uri="{BB962C8B-B14F-4D97-AF65-F5344CB8AC3E}">
        <p14:creationId xmlns:p14="http://schemas.microsoft.com/office/powerpoint/2010/main" val="3585174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smtClean="0"/>
              <a:t>Effective January 1, 2019 - employers </a:t>
            </a:r>
            <a:r>
              <a:rPr lang="en-US" i="1" dirty="0" smtClean="0"/>
              <a:t>must not</a:t>
            </a:r>
            <a:r>
              <a:rPr lang="en-US" dirty="0" smtClean="0"/>
              <a:t>: </a:t>
            </a:r>
          </a:p>
          <a:p>
            <a:pPr lvl="1">
              <a:spcAft>
                <a:spcPts val="600"/>
              </a:spcAft>
            </a:pPr>
            <a:r>
              <a:rPr lang="en-US" dirty="0"/>
              <a:t>Seek compensation history information about an applicant by any means</a:t>
            </a:r>
          </a:p>
          <a:p>
            <a:pPr lvl="1">
              <a:spcAft>
                <a:spcPts val="600"/>
              </a:spcAft>
            </a:pPr>
            <a:r>
              <a:rPr lang="en-US" dirty="0"/>
              <a:t>Intimidate, dismiss or otherwise penalize an employee or threaten to do so because the employee has:</a:t>
            </a:r>
          </a:p>
          <a:p>
            <a:pPr lvl="2">
              <a:spcAft>
                <a:spcPts val="600"/>
              </a:spcAft>
            </a:pPr>
            <a:r>
              <a:rPr lang="en-US" dirty="0" smtClean="0"/>
              <a:t>Inquired </a:t>
            </a:r>
            <a:r>
              <a:rPr lang="en-US" dirty="0"/>
              <a:t>about the employee’s </a:t>
            </a:r>
            <a:r>
              <a:rPr lang="en-US" dirty="0" smtClean="0"/>
              <a:t>compensation</a:t>
            </a:r>
            <a:endParaRPr lang="en-US" dirty="0"/>
          </a:p>
          <a:p>
            <a:pPr lvl="2">
              <a:spcAft>
                <a:spcPts val="600"/>
              </a:spcAft>
            </a:pPr>
            <a:r>
              <a:rPr lang="en-US" dirty="0" smtClean="0"/>
              <a:t>Disclosed </a:t>
            </a:r>
            <a:r>
              <a:rPr lang="en-US" dirty="0"/>
              <a:t>the employee’s compensation to another </a:t>
            </a:r>
            <a:r>
              <a:rPr lang="en-US" dirty="0" smtClean="0"/>
              <a:t>employee</a:t>
            </a:r>
            <a:endParaRPr lang="en-US" dirty="0"/>
          </a:p>
          <a:p>
            <a:pPr lvl="2">
              <a:spcAft>
                <a:spcPts val="600"/>
              </a:spcAft>
            </a:pPr>
            <a:r>
              <a:rPr lang="en-US" dirty="0" smtClean="0"/>
              <a:t>Inquired </a:t>
            </a:r>
            <a:r>
              <a:rPr lang="en-US" dirty="0"/>
              <a:t>about a pay transparency report or information in such a </a:t>
            </a:r>
            <a:r>
              <a:rPr lang="en-US" dirty="0" smtClean="0"/>
              <a:t>report</a:t>
            </a:r>
            <a:endParaRPr lang="en-US" dirty="0"/>
          </a:p>
          <a:p>
            <a:pPr lvl="2">
              <a:spcAft>
                <a:spcPts val="600"/>
              </a:spcAft>
            </a:pPr>
            <a:r>
              <a:rPr lang="en-US" dirty="0" smtClean="0"/>
              <a:t>Given </a:t>
            </a:r>
            <a:r>
              <a:rPr lang="en-US" dirty="0"/>
              <a:t>information about the employer’s compliance/non-compliance to the Ministry of </a:t>
            </a:r>
            <a:r>
              <a:rPr lang="en-US" dirty="0" smtClean="0"/>
              <a:t>Labour</a:t>
            </a:r>
            <a:endParaRPr lang="en-US" dirty="0"/>
          </a:p>
          <a:p>
            <a:pPr lvl="2">
              <a:spcAft>
                <a:spcPts val="600"/>
              </a:spcAft>
            </a:pPr>
            <a:r>
              <a:rPr lang="en-US" dirty="0" smtClean="0"/>
              <a:t>Asked </a:t>
            </a:r>
            <a:r>
              <a:rPr lang="en-US" dirty="0"/>
              <a:t>the employer to comply with the </a:t>
            </a:r>
            <a:r>
              <a:rPr lang="en-US" dirty="0" smtClean="0"/>
              <a:t>legislation</a:t>
            </a:r>
            <a:endParaRPr lang="en-US" dirty="0"/>
          </a:p>
          <a:p>
            <a:pPr lvl="1">
              <a:spcAft>
                <a:spcPts val="600"/>
              </a:spcAft>
            </a:pPr>
            <a:endParaRPr lang="en-US" dirty="0"/>
          </a:p>
          <a:p>
            <a:pPr lvl="2">
              <a:spcAft>
                <a:spcPts val="600"/>
              </a:spcAft>
            </a:pPr>
            <a:endParaRPr lang="en-US" dirty="0"/>
          </a:p>
          <a:p>
            <a:endParaRPr lang="en-GB" b="1" dirty="0"/>
          </a:p>
        </p:txBody>
      </p:sp>
      <p:sp>
        <p:nvSpPr>
          <p:cNvPr id="3" name="Title 2"/>
          <p:cNvSpPr>
            <a:spLocks noGrp="1"/>
          </p:cNvSpPr>
          <p:nvPr>
            <p:ph type="title"/>
          </p:nvPr>
        </p:nvSpPr>
        <p:spPr/>
        <p:txBody>
          <a:bodyPr/>
          <a:lstStyle/>
          <a:p>
            <a:r>
              <a:rPr lang="en-GB" b="1" dirty="0" smtClean="0"/>
              <a:t>1. </a:t>
            </a:r>
            <a:r>
              <a:rPr lang="en-GB" b="1" i="1" dirty="0" smtClean="0"/>
              <a:t>Pay Transparency Act, 2018</a:t>
            </a:r>
            <a:endParaRPr lang="en-GB" b="1" dirty="0"/>
          </a:p>
        </p:txBody>
      </p:sp>
    </p:spTree>
    <p:extLst>
      <p:ext uri="{BB962C8B-B14F-4D97-AF65-F5344CB8AC3E}">
        <p14:creationId xmlns:p14="http://schemas.microsoft.com/office/powerpoint/2010/main" val="384199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smtClean="0"/>
              <a:t>Employers </a:t>
            </a:r>
            <a:r>
              <a:rPr lang="en-US" i="1" dirty="0" smtClean="0"/>
              <a:t>can</a:t>
            </a:r>
            <a:r>
              <a:rPr lang="en-US" dirty="0" smtClean="0"/>
              <a:t>:</a:t>
            </a:r>
          </a:p>
          <a:p>
            <a:pPr lvl="1">
              <a:spcAft>
                <a:spcPts val="600"/>
              </a:spcAft>
            </a:pPr>
            <a:r>
              <a:rPr lang="en-US" dirty="0"/>
              <a:t>Seek information about the ranges of compensation </a:t>
            </a:r>
            <a:r>
              <a:rPr lang="en-US" dirty="0" smtClean="0"/>
              <a:t>provided </a:t>
            </a:r>
            <a:r>
              <a:rPr lang="en-US" dirty="0"/>
              <a:t>for positions comparable to the position for which the applicant is </a:t>
            </a:r>
            <a:r>
              <a:rPr lang="en-US" dirty="0" smtClean="0"/>
              <a:t>applying</a:t>
            </a:r>
            <a:endParaRPr lang="en-US" dirty="0"/>
          </a:p>
          <a:p>
            <a:pPr lvl="1">
              <a:spcAft>
                <a:spcPts val="600"/>
              </a:spcAft>
            </a:pPr>
            <a:r>
              <a:rPr lang="en-CA" dirty="0"/>
              <a:t>Rely on information the employee has voluntarily disclosed and ranges of compensation </a:t>
            </a:r>
            <a:r>
              <a:rPr lang="en-CA" dirty="0" smtClean="0"/>
              <a:t>in </a:t>
            </a:r>
            <a:r>
              <a:rPr lang="en-CA" dirty="0"/>
              <a:t>determining compensation for the </a:t>
            </a:r>
            <a:r>
              <a:rPr lang="en-CA" dirty="0" smtClean="0"/>
              <a:t>applicant</a:t>
            </a:r>
          </a:p>
          <a:p>
            <a:pPr marL="540000" lvl="2" indent="0">
              <a:spcAft>
                <a:spcPts val="600"/>
              </a:spcAft>
              <a:buNone/>
            </a:pPr>
            <a:endParaRPr lang="en-US" dirty="0"/>
          </a:p>
          <a:p>
            <a:endParaRPr lang="en-GB" b="1" dirty="0"/>
          </a:p>
        </p:txBody>
      </p:sp>
      <p:sp>
        <p:nvSpPr>
          <p:cNvPr id="3" name="Title 2"/>
          <p:cNvSpPr>
            <a:spLocks noGrp="1"/>
          </p:cNvSpPr>
          <p:nvPr>
            <p:ph type="title"/>
          </p:nvPr>
        </p:nvSpPr>
        <p:spPr/>
        <p:txBody>
          <a:bodyPr/>
          <a:lstStyle/>
          <a:p>
            <a:r>
              <a:rPr lang="en-GB" b="1" dirty="0" smtClean="0"/>
              <a:t>1. </a:t>
            </a:r>
            <a:r>
              <a:rPr lang="en-GB" b="1" i="1" dirty="0" smtClean="0"/>
              <a:t>Pay Transparency Act, 2018</a:t>
            </a:r>
            <a:endParaRPr lang="en-GB" b="1" dirty="0"/>
          </a:p>
        </p:txBody>
      </p:sp>
    </p:spTree>
    <p:extLst>
      <p:ext uri="{BB962C8B-B14F-4D97-AF65-F5344CB8AC3E}">
        <p14:creationId xmlns:p14="http://schemas.microsoft.com/office/powerpoint/2010/main" val="3806336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a:spcAft>
                <a:spcPts val="600"/>
              </a:spcAft>
            </a:pPr>
            <a:r>
              <a:rPr lang="en-US" dirty="0" smtClean="0"/>
              <a:t>Compliance officers will [supposedly] be appointed</a:t>
            </a:r>
          </a:p>
          <a:p>
            <a:pPr lvl="1">
              <a:spcAft>
                <a:spcPts val="600"/>
              </a:spcAft>
            </a:pPr>
            <a:r>
              <a:rPr lang="en-US" dirty="0" smtClean="0"/>
              <a:t>Will not be required to hold a hearing in exercising any power or making any decision under the legislation</a:t>
            </a:r>
          </a:p>
          <a:p>
            <a:pPr lvl="1">
              <a:spcAft>
                <a:spcPts val="600"/>
              </a:spcAft>
            </a:pPr>
            <a:r>
              <a:rPr lang="en-US" dirty="0" smtClean="0"/>
              <a:t>Will </a:t>
            </a:r>
            <a:r>
              <a:rPr lang="en-US" dirty="0"/>
              <a:t>be able to conduct a compliance audit </a:t>
            </a:r>
            <a:r>
              <a:rPr lang="en-US" dirty="0" smtClean="0"/>
              <a:t>and (without </a:t>
            </a:r>
            <a:r>
              <a:rPr lang="en-US" dirty="0"/>
              <a:t>a </a:t>
            </a:r>
            <a:r>
              <a:rPr lang="en-US" dirty="0" smtClean="0"/>
              <a:t>warrant) may </a:t>
            </a:r>
            <a:r>
              <a:rPr lang="en-US" dirty="0"/>
              <a:t>enter and inspect any place in order to investigate a possible contravention of the </a:t>
            </a:r>
            <a:r>
              <a:rPr lang="en-US" dirty="0" smtClean="0"/>
              <a:t>legislation or to perform </a:t>
            </a:r>
            <a:r>
              <a:rPr lang="en-US" dirty="0"/>
              <a:t>an </a:t>
            </a:r>
            <a:r>
              <a:rPr lang="en-US" dirty="0" smtClean="0"/>
              <a:t>inspection</a:t>
            </a:r>
          </a:p>
          <a:p>
            <a:pPr lvl="2">
              <a:spcAft>
                <a:spcPts val="600"/>
              </a:spcAft>
            </a:pPr>
            <a:r>
              <a:rPr lang="en-US" dirty="0" smtClean="0"/>
              <a:t>Examine a record or thing that may be relevant</a:t>
            </a:r>
          </a:p>
          <a:p>
            <a:pPr lvl="2">
              <a:spcAft>
                <a:spcPts val="600"/>
              </a:spcAft>
            </a:pPr>
            <a:r>
              <a:rPr lang="en-US" dirty="0" smtClean="0"/>
              <a:t>Require production of a record or other thing that may be relevant</a:t>
            </a:r>
          </a:p>
          <a:p>
            <a:pPr lvl="2">
              <a:spcAft>
                <a:spcPts val="600"/>
              </a:spcAft>
            </a:pPr>
            <a:r>
              <a:rPr lang="en-US" dirty="0" smtClean="0"/>
              <a:t>Remove a record or other thing for review and copying</a:t>
            </a:r>
          </a:p>
          <a:p>
            <a:pPr lvl="2">
              <a:spcAft>
                <a:spcPts val="600"/>
              </a:spcAft>
            </a:pPr>
            <a:r>
              <a:rPr lang="en-US" dirty="0" smtClean="0"/>
              <a:t>Question any person on matters which may be relevant</a:t>
            </a:r>
          </a:p>
          <a:p>
            <a:pPr lvl="1">
              <a:spcAft>
                <a:spcPts val="600"/>
              </a:spcAft>
            </a:pPr>
            <a:endParaRPr lang="en-US" dirty="0"/>
          </a:p>
          <a:p>
            <a:pPr lvl="2">
              <a:spcAft>
                <a:spcPts val="600"/>
              </a:spcAft>
            </a:pPr>
            <a:endParaRPr lang="en-US" dirty="0"/>
          </a:p>
          <a:p>
            <a:endParaRPr lang="en-GB" b="1" dirty="0"/>
          </a:p>
        </p:txBody>
      </p:sp>
      <p:sp>
        <p:nvSpPr>
          <p:cNvPr id="3" name="Title 2"/>
          <p:cNvSpPr>
            <a:spLocks noGrp="1"/>
          </p:cNvSpPr>
          <p:nvPr>
            <p:ph type="title"/>
          </p:nvPr>
        </p:nvSpPr>
        <p:spPr/>
        <p:txBody>
          <a:bodyPr/>
          <a:lstStyle/>
          <a:p>
            <a:r>
              <a:rPr lang="en-GB" b="1" dirty="0" smtClean="0"/>
              <a:t>1. </a:t>
            </a:r>
            <a:r>
              <a:rPr lang="en-GB" b="1" i="1" dirty="0" smtClean="0"/>
              <a:t>Pay Transparency Act, 2018</a:t>
            </a:r>
            <a:endParaRPr lang="en-GB" b="1" dirty="0"/>
          </a:p>
        </p:txBody>
      </p:sp>
    </p:spTree>
    <p:extLst>
      <p:ext uri="{BB962C8B-B14F-4D97-AF65-F5344CB8AC3E}">
        <p14:creationId xmlns:p14="http://schemas.microsoft.com/office/powerpoint/2010/main" val="4202543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LA_Screen">
  <a:themeElements>
    <a:clrScheme name="~DLA Blue">
      <a:dk1>
        <a:sysClr val="windowText" lastClr="000000"/>
      </a:dk1>
      <a:lt1>
        <a:sysClr val="window" lastClr="FFFFFF"/>
      </a:lt1>
      <a:dk2>
        <a:srgbClr val="0073CF"/>
      </a:dk2>
      <a:lt2>
        <a:srgbClr val="6A6C6B"/>
      </a:lt2>
      <a:accent1>
        <a:srgbClr val="2688D6"/>
      </a:accent1>
      <a:accent2>
        <a:srgbClr val="4D9DDD"/>
      </a:accent2>
      <a:accent3>
        <a:srgbClr val="73B2E5"/>
      </a:accent3>
      <a:accent4>
        <a:srgbClr val="99C7EC"/>
      </a:accent4>
      <a:accent5>
        <a:srgbClr val="BFDCF3"/>
      </a:accent5>
      <a:accent6>
        <a:srgbClr val="E6F1FA"/>
      </a:accent6>
      <a:hlink>
        <a:srgbClr val="73B2E5"/>
      </a:hlink>
      <a:folHlink>
        <a:srgbClr val="E6F1FA"/>
      </a:folHlink>
    </a:clrScheme>
    <a:fontScheme name="~D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marL="0" indent="0" algn="ctr">
          <a:buNone/>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buNone/>
          <a:defRPr sz="1400" dirty="0" smtClean="0"/>
        </a:defPPr>
      </a:lstStyle>
    </a:txDef>
  </a:objectDefaults>
  <a:extraClrSchemeLst/>
  <a:custClrLst>
    <a:custClr name="100% Blue">
      <a:srgbClr val="0073CF"/>
    </a:custClr>
    <a:custClr name="100% Bright Blue">
      <a:srgbClr val="00A9E0"/>
    </a:custClr>
    <a:custClr name="100% Green">
      <a:srgbClr val="3F9C35"/>
    </a:custClr>
    <a:custClr name="100% Bright Green">
      <a:srgbClr val="BED600"/>
    </a:custClr>
    <a:custClr name="100% Purple">
      <a:srgbClr val="631D76"/>
    </a:custClr>
    <a:custClr name="100% Magenta">
      <a:srgbClr val="BF2296"/>
    </a:custClr>
    <a:custClr name="100% Red">
      <a:srgbClr val="DE3831"/>
    </a:custClr>
    <a:custClr name="100% Orange">
      <a:srgbClr val="E98300"/>
    </a:custClr>
    <a:custClr name="100% Yellow">
      <a:srgbClr val="FFB612"/>
    </a:custClr>
    <a:custClr name="100% Dark Grey">
      <a:srgbClr val="8E908F"/>
    </a:custClr>
    <a:custClr name="70% Blue">
      <a:srgbClr val="4D9DDD"/>
    </a:custClr>
    <a:custClr name="70% Bright Blue">
      <a:srgbClr val="4DC3E9"/>
    </a:custClr>
    <a:custClr name="70% Green">
      <a:srgbClr val="79BA72"/>
    </a:custClr>
    <a:custClr name="70% Bright Green">
      <a:srgbClr val="D2E24D"/>
    </a:custClr>
    <a:custClr name="70% Purple">
      <a:srgbClr val="92619F"/>
    </a:custClr>
    <a:custClr name="70% Magenta">
      <a:srgbClr val="D265B6"/>
    </a:custClr>
    <a:custClr name="70% Red">
      <a:srgbClr val="E8746F"/>
    </a:custClr>
    <a:custClr name="70% Orange">
      <a:srgbClr val="F0A84D"/>
    </a:custClr>
    <a:custClr name="70% Yellow">
      <a:srgbClr val="FFCC5A"/>
    </a:custClr>
    <a:custClr name="70% Dark Grey">
      <a:srgbClr val="B0B2B1"/>
    </a:custClr>
    <a:custClr name="40% Blue">
      <a:srgbClr val="99C7EC"/>
    </a:custClr>
    <a:custClr name="40% Bright Blue">
      <a:srgbClr val="99DDF3"/>
    </a:custClr>
    <a:custClr name="40% Green">
      <a:srgbClr val="B2D7AE"/>
    </a:custClr>
    <a:custClr name="40% Bright Green">
      <a:srgbClr val="E5EF99"/>
    </a:custClr>
    <a:custClr name="40% Purple">
      <a:srgbClr val="C1A5C8"/>
    </a:custClr>
    <a:custClr name="40% Magenta">
      <a:srgbClr val="E5A7D5"/>
    </a:custClr>
    <a:custClr name="40% Red">
      <a:srgbClr val="F2AFAD"/>
    </a:custClr>
    <a:custClr name="40% Orange">
      <a:srgbClr val="F6CD99"/>
    </a:custClr>
    <a:custClr name="40% Yellow">
      <a:srgbClr val="FFE2A0"/>
    </a:custClr>
    <a:custClr name="40% Dark Grey">
      <a:srgbClr val="D2D3D2"/>
    </a:custClr>
    <a:custClr name="10% Blue">
      <a:srgbClr val="E6F1FA"/>
    </a:custClr>
    <a:custClr name="10% Bright Blue">
      <a:srgbClr val="E6F7FC"/>
    </a:custClr>
    <a:custClr name="10% Green">
      <a:srgbClr val="ECF5EB"/>
    </a:custClr>
    <a:custClr name="10% Bright Green">
      <a:srgbClr val="F9FBE6"/>
    </a:custClr>
    <a:custClr name="10% Purple">
      <a:srgbClr val="F0E9F2"/>
    </a:custClr>
    <a:custClr name="10% Magenta">
      <a:srgbClr val="F9E9F5"/>
    </a:custClr>
    <a:custClr name="10% Red">
      <a:srgbClr val="FCEBEB"/>
    </a:custClr>
    <a:custClr name="10% Orange">
      <a:srgbClr val="FDF3E6"/>
    </a:custClr>
    <a:custClr name="10% Yellow">
      <a:srgbClr val="FFF8E8"/>
    </a:custClr>
    <a:custClr name="10% Dark Grey">
      <a:srgbClr val="F4F4F4"/>
    </a:custClr>
    <a:custClr name="100% Steel Grey">
      <a:srgbClr val="37495B"/>
    </a:custClr>
    <a:custClr name="90% Steel Grey">
      <a:srgbClr val="415263"/>
    </a:custClr>
    <a:custClr name="80% Steel Grey">
      <a:srgbClr val="556473"/>
    </a:custClr>
    <a:custClr name="70% Steel Grey">
      <a:srgbClr val="697784"/>
    </a:custClr>
    <a:custClr name="60% Steel Grey">
      <a:srgbClr val="7D8994"/>
    </a:custClr>
    <a:custClr name="50% Steel Grey">
      <a:srgbClr val="919BA5"/>
    </a:custClr>
    <a:custClr name="40% Steel Grey">
      <a:srgbClr val="A5ADB5"/>
    </a:custClr>
    <a:custClr name="30% Steel Grey">
      <a:srgbClr val="B9BFC6"/>
    </a:custClr>
    <a:custClr name="20% Steel Grey">
      <a:srgbClr val="CDD1D6"/>
    </a:custClr>
    <a:custClr name="10% Steel Grey">
      <a:srgbClr val="E1E4E7"/>
    </a:custClr>
  </a:custClrLst>
  <a:extLst>
    <a:ext uri="{05A4C25C-085E-4340-85A3-A5531E510DB2}">
      <thm15:themeFamily xmlns:thm15="http://schemas.microsoft.com/office/thememl/2012/main" xmlns="" name="blank.potx" id="{A1CA9AC0-2887-46AC-9422-EFA7B588E124}" vid="{7559F130-A26A-4982-8AF5-2B0962323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STemplate>DLA_Screen</CTSTemplate>
</file>

<file path=customXml/itemProps1.xml><?xml version="1.0" encoding="utf-8"?>
<ds:datastoreItem xmlns:ds="http://schemas.openxmlformats.org/officeDocument/2006/customXml" ds:itemID="{FFA9DCD5-41CD-4F20-BFF6-254699F01670}">
  <ds:schemaRefs/>
</ds:datastoreItem>
</file>

<file path=docProps/app.xml><?xml version="1.0" encoding="utf-8"?>
<Properties xmlns="http://schemas.openxmlformats.org/officeDocument/2006/extended-properties" xmlns:vt="http://schemas.openxmlformats.org/officeDocument/2006/docPropsVTypes">
  <Template>blank</Template>
  <TotalTime>1026</TotalTime>
  <Words>3565</Words>
  <Application>Microsoft Office PowerPoint</Application>
  <PresentationFormat>On-screen Show (4:3)</PresentationFormat>
  <Paragraphs>417</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DLA_Screen</vt:lpstr>
      <vt:lpstr>TOP DEVELOPMENTS/ISSUES IN LABOUR AND EMPLOYMENT LAW</vt:lpstr>
      <vt:lpstr>Agenda</vt:lpstr>
      <vt:lpstr>Pay Transparency Act, 2018</vt:lpstr>
      <vt:lpstr>1. Pay Transparency Act, 2018</vt:lpstr>
      <vt:lpstr>1. Pay Transparency Act, 2018</vt:lpstr>
      <vt:lpstr>1. Pay Transparency Act, 2018</vt:lpstr>
      <vt:lpstr>1. Pay Transparency Act, 2018</vt:lpstr>
      <vt:lpstr>1. Pay Transparency Act, 2018</vt:lpstr>
      <vt:lpstr>1. Pay Transparency Act, 2018</vt:lpstr>
      <vt:lpstr>1. Pay Transparency Act, 2018</vt:lpstr>
      <vt:lpstr>Bill 148 and the Employment Standards Act, 2000 (“ESA”)</vt:lpstr>
      <vt:lpstr>2. Bill 148 and the ESA</vt:lpstr>
      <vt:lpstr>2. Bill 148 and the ESA</vt:lpstr>
      <vt:lpstr>2. Bill 148 and the ESA</vt:lpstr>
      <vt:lpstr>2. Bill 148 and the ESA</vt:lpstr>
      <vt:lpstr>Benefits Beyond Age 65 - the Talos Decision</vt:lpstr>
      <vt:lpstr>3. Benefits Beyond Age 65 - the Talos Decision</vt:lpstr>
      <vt:lpstr>3. Benefits Beyond Age 65 - the Talos Decision</vt:lpstr>
      <vt:lpstr>3. Benefits Beyond Age 65 - the Talos Decision</vt:lpstr>
      <vt:lpstr>3. Benefits Beyond Age 65 - the Talos Decision</vt:lpstr>
      <vt:lpstr>3. Benefits Beyond Age 65 - the Talos Decision</vt:lpstr>
      <vt:lpstr>3. Benefits Beyond Age 65 - the Talos Decision</vt:lpstr>
      <vt:lpstr>3. Benefits Beyond Age 65 - the Talos Decision</vt:lpstr>
      <vt:lpstr>3. Benefits Beyond Age 65 - the Talos Decision</vt:lpstr>
      <vt:lpstr>3. Benefits Beyond Age 65 - the Talos Decision</vt:lpstr>
      <vt:lpstr>Administrative Suspensions - the Filice Decision</vt:lpstr>
      <vt:lpstr>4. Administrative Suspensions - the Filice Decision</vt:lpstr>
      <vt:lpstr>4. Administrative Suspensions - the Filice Decision</vt:lpstr>
      <vt:lpstr>4. Administrative Suspensions - the Filice Decision</vt:lpstr>
      <vt:lpstr>4. Administrative Suspensions - the Filice Decision</vt:lpstr>
      <vt:lpstr>4. Administrative Suspensions - the Filice Decision</vt:lpstr>
      <vt:lpstr>4. Administrative Suspensions - the Filice Decision</vt:lpstr>
      <vt:lpstr>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5. The Pot Thickens: Legalization of Cannabis</vt:lpstr>
      <vt:lpstr>Thank you!</vt:lpstr>
    </vt:vector>
  </TitlesOfParts>
  <Company>Davis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Jesudasan</dc:creator>
  <cp:lastModifiedBy>Executive Director</cp:lastModifiedBy>
  <cp:revision>77</cp:revision>
  <cp:lastPrinted>2018-10-16T13:39:20Z</cp:lastPrinted>
  <dcterms:created xsi:type="dcterms:W3CDTF">2018-10-14T19:13:34Z</dcterms:created>
  <dcterms:modified xsi:type="dcterms:W3CDTF">2018-10-16T19:36:24Z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vt:lpwstr>05 March 2015</vt:lpwstr>
  </property>
</Properties>
</file>